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Bungee" charset="1" panose="00000000000000000000"/>
      <p:regular r:id="rId29"/>
    </p:embeddedFont>
    <p:embeddedFont>
      <p:font typeface="Canva Sans" charset="1" panose="020B0503030501040103"/>
      <p:regular r:id="rId30"/>
    </p:embeddedFont>
    <p:embeddedFont>
      <p:font typeface="Canva Sans Bold" charset="1" panose="020B0803030501040103"/>
      <p:regular r:id="rId31"/>
    </p:embeddedFont>
    <p:embeddedFont>
      <p:font typeface="Open Sans" charset="1" panose="020B0606030504020204"/>
      <p:regular r:id="rId32"/>
    </p:embeddedFont>
    <p:embeddedFont>
      <p:font typeface="Open Sans Light" charset="1" panose="020B03060305040202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 Id="rId5" Target="../media/image15.jpeg" Type="http://schemas.openxmlformats.org/officeDocument/2006/relationships/image"/><Relationship Id="rId6" Target="../media/VAGOwzPB37A.mp4" Type="http://schemas.openxmlformats.org/officeDocument/2006/relationships/video"/><Relationship Id="rId7" Target="../media/VAGOwzPB37A.mp4" Type="http://schemas.microsoft.com/office/2007/relationships/media"/></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 Id="rId4" Target="../media/image17.png" Type="http://schemas.openxmlformats.org/officeDocument/2006/relationships/image"/><Relationship Id="rId5" Target="../media/image1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 Id="rId4" Target="../media/image1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jpeg" Type="http://schemas.openxmlformats.org/officeDocument/2006/relationships/image"/><Relationship Id="rId4" Target="../media/image7.png" Type="http://schemas.openxmlformats.org/officeDocument/2006/relationships/image"/><Relationship Id="rId5"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jpeg" Type="http://schemas.openxmlformats.org/officeDocument/2006/relationships/image"/><Relationship Id="rId4" Target="../media/image7.png" Type="http://schemas.openxmlformats.org/officeDocument/2006/relationships/image"/><Relationship Id="rId5"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jpeg" Type="http://schemas.openxmlformats.org/officeDocument/2006/relationships/image"/><Relationship Id="rId4" Target="../media/image7.png" Type="http://schemas.openxmlformats.org/officeDocument/2006/relationships/image"/><Relationship Id="rId5"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jpeg" Type="http://schemas.openxmlformats.org/officeDocument/2006/relationships/image"/><Relationship Id="rId4" Target="../media/image7.png" Type="http://schemas.openxmlformats.org/officeDocument/2006/relationships/image"/><Relationship Id="rId5"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4330918" y="-2713"/>
            <a:ext cx="10171655" cy="1294130"/>
          </a:xfrm>
          <a:prstGeom prst="rect">
            <a:avLst/>
          </a:prstGeom>
        </p:spPr>
        <p:txBody>
          <a:bodyPr anchor="t" rtlCol="false" tIns="0" lIns="0" bIns="0" rIns="0">
            <a:spAutoFit/>
          </a:bodyPr>
          <a:lstStyle/>
          <a:p>
            <a:pPr algn="l">
              <a:lnSpc>
                <a:spcPts val="9520"/>
              </a:lnSpc>
            </a:pPr>
            <a:r>
              <a:rPr lang="en-US" sz="6800">
                <a:solidFill>
                  <a:srgbClr val="48FCFA"/>
                </a:solidFill>
                <a:latin typeface="Bungee"/>
                <a:ea typeface="Bungee"/>
                <a:cs typeface="Bungee"/>
                <a:sym typeface="Bungee"/>
              </a:rPr>
              <a:t>Introduction</a:t>
            </a:r>
          </a:p>
        </p:txBody>
      </p:sp>
      <p:sp>
        <p:nvSpPr>
          <p:cNvPr name="Freeform 4" id="4"/>
          <p:cNvSpPr/>
          <p:nvPr/>
        </p:nvSpPr>
        <p:spPr>
          <a:xfrm flipH="false" flipV="false" rot="5400000">
            <a:off x="-4427666" y="4175811"/>
            <a:ext cx="10912732" cy="2170100"/>
          </a:xfrm>
          <a:custGeom>
            <a:avLst/>
            <a:gdLst/>
            <a:ahLst/>
            <a:cxnLst/>
            <a:rect r="r" b="b" t="t" l="l"/>
            <a:pathLst>
              <a:path h="2170100" w="10912732">
                <a:moveTo>
                  <a:pt x="0" y="0"/>
                </a:moveTo>
                <a:lnTo>
                  <a:pt x="10912732" y="0"/>
                </a:lnTo>
                <a:lnTo>
                  <a:pt x="10912732" y="2170099"/>
                </a:lnTo>
                <a:lnTo>
                  <a:pt x="0" y="2170099"/>
                </a:lnTo>
                <a:lnTo>
                  <a:pt x="0" y="0"/>
                </a:lnTo>
                <a:close/>
              </a:path>
            </a:pathLst>
          </a:custGeom>
          <a:blipFill>
            <a:blip r:embed="rId3"/>
            <a:stretch>
              <a:fillRect l="0" t="-21344" r="0" b="-21344"/>
            </a:stretch>
          </a:blipFill>
        </p:spPr>
      </p:sp>
      <p:sp>
        <p:nvSpPr>
          <p:cNvPr name="Freeform 5" id="5"/>
          <p:cNvSpPr/>
          <p:nvPr/>
        </p:nvSpPr>
        <p:spPr>
          <a:xfrm flipH="false" flipV="false" rot="0">
            <a:off x="9579191" y="2540465"/>
            <a:ext cx="8565311" cy="4611758"/>
          </a:xfrm>
          <a:custGeom>
            <a:avLst/>
            <a:gdLst/>
            <a:ahLst/>
            <a:cxnLst/>
            <a:rect r="r" b="b" t="t" l="l"/>
            <a:pathLst>
              <a:path h="4611758" w="8565311">
                <a:moveTo>
                  <a:pt x="0" y="0"/>
                </a:moveTo>
                <a:lnTo>
                  <a:pt x="8565311" y="0"/>
                </a:lnTo>
                <a:lnTo>
                  <a:pt x="8565311" y="4611758"/>
                </a:lnTo>
                <a:lnTo>
                  <a:pt x="0" y="4611758"/>
                </a:lnTo>
                <a:lnTo>
                  <a:pt x="0" y="0"/>
                </a:lnTo>
                <a:close/>
              </a:path>
            </a:pathLst>
          </a:custGeom>
          <a:blipFill>
            <a:blip r:embed="rId4"/>
            <a:stretch>
              <a:fillRect l="-2679" t="0" r="0" b="-7242"/>
            </a:stretch>
          </a:blipFill>
        </p:spPr>
      </p:sp>
      <p:sp>
        <p:nvSpPr>
          <p:cNvPr name="TextBox 6" id="6"/>
          <p:cNvSpPr txBox="true"/>
          <p:nvPr/>
        </p:nvSpPr>
        <p:spPr>
          <a:xfrm rot="0">
            <a:off x="449207" y="2988033"/>
            <a:ext cx="8967538" cy="4864735"/>
          </a:xfrm>
          <a:prstGeom prst="rect">
            <a:avLst/>
          </a:prstGeom>
        </p:spPr>
        <p:txBody>
          <a:bodyPr anchor="t" rtlCol="false" tIns="0" lIns="0" bIns="0" rIns="0">
            <a:spAutoFit/>
          </a:bodyPr>
          <a:lstStyle/>
          <a:p>
            <a:pPr algn="ctr">
              <a:lnSpc>
                <a:spcPts val="4340"/>
              </a:lnSpc>
            </a:pPr>
            <a:r>
              <a:rPr lang="en-US" sz="3100">
                <a:solidFill>
                  <a:srgbClr val="48FCFA"/>
                </a:solidFill>
                <a:latin typeface="Canva Sans"/>
                <a:ea typeface="Canva Sans"/>
                <a:cs typeface="Canva Sans"/>
                <a:sym typeface="Canva Sans"/>
              </a:rPr>
              <a:t>JARVIS is a Python-based virtual assistant inspired by the AI assistant from the Iron Man movies. It’s designed to interact with users through a graphical user interface (GUI) and voice commands. Our version of JARVIS can listen to spoken words, convert them to text, and respond using text-to-speech technology. It also visually engages users by displaying animated GIFs and a real-time clock.</a:t>
            </a:r>
          </a:p>
        </p:txBody>
      </p:sp>
      <p:sp>
        <p:nvSpPr>
          <p:cNvPr name="TextBox 7" id="7"/>
          <p:cNvSpPr txBox="true"/>
          <p:nvPr/>
        </p:nvSpPr>
        <p:spPr>
          <a:xfrm rot="0">
            <a:off x="299362" y="1527641"/>
            <a:ext cx="13214987" cy="688974"/>
          </a:xfrm>
          <a:prstGeom prst="rect">
            <a:avLst/>
          </a:prstGeom>
        </p:spPr>
        <p:txBody>
          <a:bodyPr anchor="t" rtlCol="false" tIns="0" lIns="0" bIns="0" rIns="0">
            <a:spAutoFit/>
          </a:bodyPr>
          <a:lstStyle/>
          <a:p>
            <a:pPr algn="ctr">
              <a:lnSpc>
                <a:spcPts val="5600"/>
              </a:lnSpc>
            </a:pPr>
            <a:r>
              <a:rPr lang="en-US" sz="4000" b="true">
                <a:solidFill>
                  <a:srgbClr val="48FCFA"/>
                </a:solidFill>
                <a:latin typeface="Canva Sans Bold"/>
                <a:ea typeface="Canva Sans Bold"/>
                <a:cs typeface="Canva Sans Bold"/>
                <a:sym typeface="Canva Sans Bold"/>
              </a:rPr>
              <a:t>Title: JARVIS(Just A Rather Very Intelligent System)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C20"/>
        </a:solidFill>
      </p:bgPr>
    </p:bg>
    <p:spTree>
      <p:nvGrpSpPr>
        <p:cNvPr id="1" name=""/>
        <p:cNvGrpSpPr/>
        <p:nvPr/>
      </p:nvGrpSpPr>
      <p:grpSpPr>
        <a:xfrm>
          <a:off x="0" y="0"/>
          <a:ext cx="0" cy="0"/>
          <a:chOff x="0" y="0"/>
          <a:chExt cx="0" cy="0"/>
        </a:xfrm>
      </p:grpSpPr>
      <p:grpSp>
        <p:nvGrpSpPr>
          <p:cNvPr name="Group 2" id="2"/>
          <p:cNvGrpSpPr/>
          <p:nvPr/>
        </p:nvGrpSpPr>
        <p:grpSpPr>
          <a:xfrm rot="0">
            <a:off x="12412413" y="0"/>
            <a:ext cx="5875587" cy="10287000"/>
            <a:chOff x="0" y="0"/>
            <a:chExt cx="7834116" cy="13716000"/>
          </a:xfrm>
        </p:grpSpPr>
        <p:pic>
          <p:nvPicPr>
            <p:cNvPr name="Picture 3" id="3"/>
            <p:cNvPicPr>
              <a:picLocks noChangeAspect="true"/>
            </p:cNvPicPr>
            <p:nvPr/>
          </p:nvPicPr>
          <p:blipFill>
            <a:blip r:embed="rId2"/>
            <a:srcRect l="4590" t="0" r="57331" b="0"/>
            <a:stretch>
              <a:fillRect/>
            </a:stretch>
          </p:blipFill>
          <p:spPr>
            <a:xfrm flipH="false" flipV="false">
              <a:off x="0" y="0"/>
              <a:ext cx="7834116" cy="13716000"/>
            </a:xfrm>
            <a:prstGeom prst="rect">
              <a:avLst/>
            </a:prstGeom>
          </p:spPr>
        </p:pic>
      </p:grpSp>
      <p:grpSp>
        <p:nvGrpSpPr>
          <p:cNvPr name="Group 4" id="4"/>
          <p:cNvGrpSpPr/>
          <p:nvPr/>
        </p:nvGrpSpPr>
        <p:grpSpPr>
          <a:xfrm rot="0">
            <a:off x="12062728" y="0"/>
            <a:ext cx="524663" cy="10287000"/>
            <a:chOff x="0" y="0"/>
            <a:chExt cx="138183" cy="2709333"/>
          </a:xfrm>
        </p:grpSpPr>
        <p:sp>
          <p:nvSpPr>
            <p:cNvPr name="Freeform 5" id="5"/>
            <p:cNvSpPr/>
            <p:nvPr/>
          </p:nvSpPr>
          <p:spPr>
            <a:xfrm flipH="false" flipV="false" rot="0">
              <a:off x="0" y="0"/>
              <a:ext cx="138183" cy="2709333"/>
            </a:xfrm>
            <a:custGeom>
              <a:avLst/>
              <a:gdLst/>
              <a:ahLst/>
              <a:cxnLst/>
              <a:rect r="r" b="b" t="t" l="l"/>
              <a:pathLst>
                <a:path h="2709333" w="138183">
                  <a:moveTo>
                    <a:pt x="0" y="0"/>
                  </a:moveTo>
                  <a:lnTo>
                    <a:pt x="138183" y="0"/>
                  </a:lnTo>
                  <a:lnTo>
                    <a:pt x="138183" y="2709333"/>
                  </a:lnTo>
                  <a:lnTo>
                    <a:pt x="0" y="2709333"/>
                  </a:lnTo>
                  <a:close/>
                </a:path>
              </a:pathLst>
            </a:custGeom>
            <a:solidFill>
              <a:srgbClr val="004AAD"/>
            </a:solidFill>
          </p:spPr>
        </p:sp>
        <p:sp>
          <p:nvSpPr>
            <p:cNvPr name="TextBox 6" id="6"/>
            <p:cNvSpPr txBox="true"/>
            <p:nvPr/>
          </p:nvSpPr>
          <p:spPr>
            <a:xfrm>
              <a:off x="0" y="-38100"/>
              <a:ext cx="138183" cy="274743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true" flipV="true" rot="0">
            <a:off x="0" y="0"/>
            <a:ext cx="3756255" cy="4419785"/>
          </a:xfrm>
          <a:custGeom>
            <a:avLst/>
            <a:gdLst/>
            <a:ahLst/>
            <a:cxnLst/>
            <a:rect r="r" b="b" t="t" l="l"/>
            <a:pathLst>
              <a:path h="4419785" w="3756255">
                <a:moveTo>
                  <a:pt x="3756255" y="4419785"/>
                </a:moveTo>
                <a:lnTo>
                  <a:pt x="0" y="4419785"/>
                </a:lnTo>
                <a:lnTo>
                  <a:pt x="0" y="0"/>
                </a:lnTo>
                <a:lnTo>
                  <a:pt x="3756255" y="0"/>
                </a:lnTo>
                <a:lnTo>
                  <a:pt x="3756255" y="4419785"/>
                </a:lnTo>
                <a:close/>
              </a:path>
            </a:pathLst>
          </a:custGeom>
          <a:blipFill>
            <a:blip r:embed="rId3">
              <a:alphaModFix amt="27000"/>
            </a:blip>
            <a:stretch>
              <a:fillRect l="0" t="0" r="0" b="0"/>
            </a:stretch>
          </a:blipFill>
        </p:spPr>
      </p:sp>
      <p:sp>
        <p:nvSpPr>
          <p:cNvPr name="TextBox 8" id="8"/>
          <p:cNvSpPr txBox="true"/>
          <p:nvPr/>
        </p:nvSpPr>
        <p:spPr>
          <a:xfrm rot="0">
            <a:off x="179558" y="277813"/>
            <a:ext cx="11710196" cy="1244600"/>
          </a:xfrm>
          <a:prstGeom prst="rect">
            <a:avLst/>
          </a:prstGeom>
        </p:spPr>
        <p:txBody>
          <a:bodyPr anchor="t" rtlCol="false" tIns="0" lIns="0" bIns="0" rIns="0">
            <a:spAutoFit/>
          </a:bodyPr>
          <a:lstStyle/>
          <a:p>
            <a:pPr algn="l">
              <a:lnSpc>
                <a:spcPts val="9100"/>
              </a:lnSpc>
            </a:pPr>
            <a:r>
              <a:rPr lang="en-US" sz="6500">
                <a:solidFill>
                  <a:srgbClr val="48FCFA"/>
                </a:solidFill>
                <a:latin typeface="Bungee"/>
                <a:ea typeface="Bungee"/>
                <a:cs typeface="Bungee"/>
                <a:sym typeface="Bungee"/>
              </a:rPr>
              <a:t>modules and functions</a:t>
            </a:r>
          </a:p>
        </p:txBody>
      </p:sp>
      <p:sp>
        <p:nvSpPr>
          <p:cNvPr name="Freeform 9" id="9"/>
          <p:cNvSpPr/>
          <p:nvPr/>
        </p:nvSpPr>
        <p:spPr>
          <a:xfrm flipH="true" flipV="true" rot="0">
            <a:off x="0" y="7529711"/>
            <a:ext cx="3756255" cy="4419785"/>
          </a:xfrm>
          <a:custGeom>
            <a:avLst/>
            <a:gdLst/>
            <a:ahLst/>
            <a:cxnLst/>
            <a:rect r="r" b="b" t="t" l="l"/>
            <a:pathLst>
              <a:path h="4419785" w="3756255">
                <a:moveTo>
                  <a:pt x="3756255" y="4419785"/>
                </a:moveTo>
                <a:lnTo>
                  <a:pt x="0" y="4419785"/>
                </a:lnTo>
                <a:lnTo>
                  <a:pt x="0" y="0"/>
                </a:lnTo>
                <a:lnTo>
                  <a:pt x="3756255" y="0"/>
                </a:lnTo>
                <a:lnTo>
                  <a:pt x="3756255" y="4419785"/>
                </a:lnTo>
                <a:close/>
              </a:path>
            </a:pathLst>
          </a:custGeom>
          <a:blipFill>
            <a:blip r:embed="rId3">
              <a:alphaModFix amt="27000"/>
            </a:blip>
            <a:stretch>
              <a:fillRect l="0" t="0" r="0" b="0"/>
            </a:stretch>
          </a:blipFill>
        </p:spPr>
      </p:sp>
      <p:sp>
        <p:nvSpPr>
          <p:cNvPr name="Freeform 10" id="10"/>
          <p:cNvSpPr/>
          <p:nvPr/>
        </p:nvSpPr>
        <p:spPr>
          <a:xfrm flipH="false" flipV="false" rot="5400000">
            <a:off x="-4427666" y="4175811"/>
            <a:ext cx="10912732" cy="2170100"/>
          </a:xfrm>
          <a:custGeom>
            <a:avLst/>
            <a:gdLst/>
            <a:ahLst/>
            <a:cxnLst/>
            <a:rect r="r" b="b" t="t" l="l"/>
            <a:pathLst>
              <a:path h="2170100" w="10912732">
                <a:moveTo>
                  <a:pt x="0" y="0"/>
                </a:moveTo>
                <a:lnTo>
                  <a:pt x="10912732" y="0"/>
                </a:lnTo>
                <a:lnTo>
                  <a:pt x="10912732" y="2170099"/>
                </a:lnTo>
                <a:lnTo>
                  <a:pt x="0" y="2170099"/>
                </a:lnTo>
                <a:lnTo>
                  <a:pt x="0" y="0"/>
                </a:lnTo>
                <a:close/>
              </a:path>
            </a:pathLst>
          </a:custGeom>
          <a:blipFill>
            <a:blip r:embed="rId4"/>
            <a:stretch>
              <a:fillRect l="0" t="-21344" r="0" b="-21344"/>
            </a:stretch>
          </a:blipFill>
        </p:spPr>
      </p:sp>
      <p:sp>
        <p:nvSpPr>
          <p:cNvPr name="TextBox 11" id="11"/>
          <p:cNvSpPr txBox="true"/>
          <p:nvPr/>
        </p:nvSpPr>
        <p:spPr>
          <a:xfrm rot="0">
            <a:off x="778485" y="2905649"/>
            <a:ext cx="4612294" cy="5124189"/>
          </a:xfrm>
          <a:prstGeom prst="rect">
            <a:avLst/>
          </a:prstGeom>
        </p:spPr>
        <p:txBody>
          <a:bodyPr anchor="t" rtlCol="false" tIns="0" lIns="0" bIns="0" rIns="0">
            <a:spAutoFit/>
          </a:bodyPr>
          <a:lstStyle/>
          <a:p>
            <a:pPr algn="just">
              <a:lnSpc>
                <a:spcPts val="6836"/>
              </a:lnSpc>
            </a:pPr>
            <a:r>
              <a:rPr lang="en-US" sz="3695">
                <a:solidFill>
                  <a:srgbClr val="48FCFA"/>
                </a:solidFill>
                <a:latin typeface="Canva Sans"/>
                <a:ea typeface="Canva Sans"/>
                <a:cs typeface="Canva Sans"/>
                <a:sym typeface="Canva Sans"/>
              </a:rPr>
              <a:t>tkinter</a:t>
            </a:r>
          </a:p>
          <a:p>
            <a:pPr algn="just">
              <a:lnSpc>
                <a:spcPts val="6836"/>
              </a:lnSpc>
            </a:pPr>
            <a:r>
              <a:rPr lang="en-US" sz="3695">
                <a:solidFill>
                  <a:srgbClr val="48FCFA"/>
                </a:solidFill>
                <a:latin typeface="Canva Sans"/>
                <a:ea typeface="Canva Sans"/>
                <a:cs typeface="Canva Sans"/>
                <a:sym typeface="Canva Sans"/>
              </a:rPr>
              <a:t>pillow</a:t>
            </a:r>
          </a:p>
          <a:p>
            <a:pPr algn="just">
              <a:lnSpc>
                <a:spcPts val="6836"/>
              </a:lnSpc>
            </a:pPr>
            <a:r>
              <a:rPr lang="en-US" sz="3695">
                <a:solidFill>
                  <a:srgbClr val="48FCFA"/>
                </a:solidFill>
                <a:latin typeface="Canva Sans"/>
                <a:ea typeface="Canva Sans"/>
                <a:cs typeface="Canva Sans"/>
                <a:sym typeface="Canva Sans"/>
              </a:rPr>
              <a:t>pyttsx3</a:t>
            </a:r>
          </a:p>
          <a:p>
            <a:pPr algn="just">
              <a:lnSpc>
                <a:spcPts val="6836"/>
              </a:lnSpc>
            </a:pPr>
            <a:r>
              <a:rPr lang="en-US" sz="3695">
                <a:solidFill>
                  <a:srgbClr val="48FCFA"/>
                </a:solidFill>
                <a:latin typeface="Canva Sans"/>
                <a:ea typeface="Canva Sans"/>
                <a:cs typeface="Canva Sans"/>
                <a:sym typeface="Canva Sans"/>
              </a:rPr>
              <a:t>SpeechRecognition</a:t>
            </a:r>
          </a:p>
          <a:p>
            <a:pPr algn="just">
              <a:lnSpc>
                <a:spcPts val="6836"/>
              </a:lnSpc>
            </a:pPr>
            <a:r>
              <a:rPr lang="en-US" sz="3695">
                <a:solidFill>
                  <a:srgbClr val="48FCFA"/>
                </a:solidFill>
                <a:latin typeface="Canva Sans"/>
                <a:ea typeface="Canva Sans"/>
                <a:cs typeface="Canva Sans"/>
                <a:sym typeface="Canva Sans"/>
              </a:rPr>
              <a:t>threading</a:t>
            </a:r>
          </a:p>
          <a:p>
            <a:pPr algn="just">
              <a:lnSpc>
                <a:spcPts val="6836"/>
              </a:lnSpc>
            </a:pPr>
            <a:r>
              <a:rPr lang="en-US" sz="3695">
                <a:solidFill>
                  <a:srgbClr val="48FCFA"/>
                </a:solidFill>
                <a:latin typeface="Canva Sans"/>
                <a:ea typeface="Canva Sans"/>
                <a:cs typeface="Canva Sans"/>
                <a:sym typeface="Canva Sans"/>
              </a:rPr>
              <a:t>time</a:t>
            </a:r>
          </a:p>
        </p:txBody>
      </p:sp>
      <p:sp>
        <p:nvSpPr>
          <p:cNvPr name="TextBox 12" id="12"/>
          <p:cNvSpPr txBox="true"/>
          <p:nvPr/>
        </p:nvSpPr>
        <p:spPr>
          <a:xfrm rot="0">
            <a:off x="8212335" y="3109708"/>
            <a:ext cx="3677420" cy="5210810"/>
          </a:xfrm>
          <a:prstGeom prst="rect">
            <a:avLst/>
          </a:prstGeom>
        </p:spPr>
        <p:txBody>
          <a:bodyPr anchor="t" rtlCol="false" tIns="0" lIns="0" bIns="0" rIns="0">
            <a:spAutoFit/>
          </a:bodyPr>
          <a:lstStyle/>
          <a:p>
            <a:pPr algn="l">
              <a:lnSpc>
                <a:spcPts val="5949"/>
              </a:lnSpc>
            </a:pPr>
            <a:r>
              <a:rPr lang="en-US" sz="3399">
                <a:solidFill>
                  <a:srgbClr val="48FCFA"/>
                </a:solidFill>
                <a:latin typeface="Canva Sans"/>
                <a:ea typeface="Canva Sans"/>
                <a:cs typeface="Canva Sans"/>
                <a:sym typeface="Canva Sans"/>
              </a:rPr>
              <a:t>speak</a:t>
            </a:r>
          </a:p>
          <a:p>
            <a:pPr algn="just">
              <a:lnSpc>
                <a:spcPts val="5949"/>
              </a:lnSpc>
            </a:pPr>
            <a:r>
              <a:rPr lang="en-US" sz="3399">
                <a:solidFill>
                  <a:srgbClr val="48FCFA"/>
                </a:solidFill>
                <a:latin typeface="Canva Sans"/>
                <a:ea typeface="Canva Sans"/>
                <a:cs typeface="Canva Sans"/>
                <a:sym typeface="Canva Sans"/>
              </a:rPr>
              <a:t>load_gif_frames</a:t>
            </a:r>
          </a:p>
          <a:p>
            <a:pPr algn="l">
              <a:lnSpc>
                <a:spcPts val="5949"/>
              </a:lnSpc>
            </a:pPr>
            <a:r>
              <a:rPr lang="en-US" sz="3399">
                <a:solidFill>
                  <a:srgbClr val="48FCFA"/>
                </a:solidFill>
                <a:latin typeface="Canva Sans"/>
                <a:ea typeface="Canva Sans"/>
                <a:cs typeface="Canva Sans"/>
                <a:sym typeface="Canva Sans"/>
              </a:rPr>
              <a:t>play_gif</a:t>
            </a:r>
          </a:p>
          <a:p>
            <a:pPr algn="l">
              <a:lnSpc>
                <a:spcPts val="5949"/>
              </a:lnSpc>
            </a:pPr>
            <a:r>
              <a:rPr lang="en-US" sz="3399">
                <a:solidFill>
                  <a:srgbClr val="48FCFA"/>
                </a:solidFill>
                <a:latin typeface="Canva Sans"/>
                <a:ea typeface="Canva Sans"/>
                <a:cs typeface="Canva Sans"/>
                <a:sym typeface="Canva Sans"/>
              </a:rPr>
              <a:t>start_talk</a:t>
            </a:r>
          </a:p>
          <a:p>
            <a:pPr algn="l">
              <a:lnSpc>
                <a:spcPts val="5949"/>
              </a:lnSpc>
            </a:pPr>
            <a:r>
              <a:rPr lang="en-US" sz="3399">
                <a:solidFill>
                  <a:srgbClr val="48FCFA"/>
                </a:solidFill>
                <a:latin typeface="Canva Sans"/>
                <a:ea typeface="Canva Sans"/>
                <a:cs typeface="Canva Sans"/>
                <a:sym typeface="Canva Sans"/>
              </a:rPr>
              <a:t>exit_program</a:t>
            </a:r>
          </a:p>
          <a:p>
            <a:pPr algn="l">
              <a:lnSpc>
                <a:spcPts val="5949"/>
              </a:lnSpc>
            </a:pPr>
            <a:r>
              <a:rPr lang="en-US" sz="3399">
                <a:solidFill>
                  <a:srgbClr val="48FCFA"/>
                </a:solidFill>
                <a:latin typeface="Canva Sans"/>
                <a:ea typeface="Canva Sans"/>
                <a:cs typeface="Canva Sans"/>
                <a:sym typeface="Canva Sans"/>
              </a:rPr>
              <a:t>listen_for_speech</a:t>
            </a:r>
          </a:p>
          <a:p>
            <a:pPr algn="l">
              <a:lnSpc>
                <a:spcPts val="5949"/>
              </a:lnSpc>
            </a:pPr>
            <a:r>
              <a:rPr lang="en-US" sz="3399">
                <a:solidFill>
                  <a:srgbClr val="48FCFA"/>
                </a:solidFill>
                <a:latin typeface="Canva Sans"/>
                <a:ea typeface="Canva Sans"/>
                <a:cs typeface="Canva Sans"/>
                <a:sym typeface="Canva Sans"/>
              </a:rPr>
              <a:t>update_clock</a:t>
            </a:r>
          </a:p>
        </p:txBody>
      </p:sp>
      <p:sp>
        <p:nvSpPr>
          <p:cNvPr name="TextBox 13" id="13"/>
          <p:cNvSpPr txBox="true"/>
          <p:nvPr/>
        </p:nvSpPr>
        <p:spPr>
          <a:xfrm rot="0">
            <a:off x="434175" y="1732804"/>
            <a:ext cx="3359150" cy="991870"/>
          </a:xfrm>
          <a:prstGeom prst="rect">
            <a:avLst/>
          </a:prstGeom>
        </p:spPr>
        <p:txBody>
          <a:bodyPr anchor="t" rtlCol="false" tIns="0" lIns="0" bIns="0" rIns="0">
            <a:spAutoFit/>
          </a:bodyPr>
          <a:lstStyle/>
          <a:p>
            <a:pPr algn="ctr">
              <a:lnSpc>
                <a:spcPts val="7279"/>
              </a:lnSpc>
            </a:pPr>
            <a:r>
              <a:rPr lang="en-US" sz="5199">
                <a:solidFill>
                  <a:srgbClr val="48FCFA"/>
                </a:solidFill>
                <a:latin typeface="Bungee"/>
                <a:ea typeface="Bungee"/>
                <a:cs typeface="Bungee"/>
                <a:sym typeface="Bungee"/>
              </a:rPr>
              <a:t>Modules</a:t>
            </a:r>
          </a:p>
        </p:txBody>
      </p:sp>
      <p:sp>
        <p:nvSpPr>
          <p:cNvPr name="TextBox 14" id="14"/>
          <p:cNvSpPr txBox="true"/>
          <p:nvPr/>
        </p:nvSpPr>
        <p:spPr>
          <a:xfrm rot="0">
            <a:off x="7790060" y="1613945"/>
            <a:ext cx="4057650" cy="991870"/>
          </a:xfrm>
          <a:prstGeom prst="rect">
            <a:avLst/>
          </a:prstGeom>
        </p:spPr>
        <p:txBody>
          <a:bodyPr anchor="t" rtlCol="false" tIns="0" lIns="0" bIns="0" rIns="0">
            <a:spAutoFit/>
          </a:bodyPr>
          <a:lstStyle/>
          <a:p>
            <a:pPr algn="ctr">
              <a:lnSpc>
                <a:spcPts val="7279"/>
              </a:lnSpc>
            </a:pPr>
            <a:r>
              <a:rPr lang="en-US" sz="5199">
                <a:solidFill>
                  <a:srgbClr val="48FCFA"/>
                </a:solidFill>
                <a:latin typeface="Bungee"/>
                <a:ea typeface="Bungee"/>
                <a:cs typeface="Bungee"/>
                <a:sym typeface="Bungee"/>
              </a:rPr>
              <a:t>Functions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C20"/>
        </a:solidFill>
      </p:bgPr>
    </p:bg>
    <p:spTree>
      <p:nvGrpSpPr>
        <p:cNvPr id="1" name=""/>
        <p:cNvGrpSpPr/>
        <p:nvPr/>
      </p:nvGrpSpPr>
      <p:grpSpPr>
        <a:xfrm>
          <a:off x="0" y="0"/>
          <a:ext cx="0" cy="0"/>
          <a:chOff x="0" y="0"/>
          <a:chExt cx="0" cy="0"/>
        </a:xfrm>
      </p:grpSpPr>
      <p:grpSp>
        <p:nvGrpSpPr>
          <p:cNvPr name="Group 2" id="2"/>
          <p:cNvGrpSpPr/>
          <p:nvPr/>
        </p:nvGrpSpPr>
        <p:grpSpPr>
          <a:xfrm rot="0">
            <a:off x="12062728" y="0"/>
            <a:ext cx="524663" cy="10287000"/>
            <a:chOff x="0" y="0"/>
            <a:chExt cx="138183" cy="2709333"/>
          </a:xfrm>
        </p:grpSpPr>
        <p:sp>
          <p:nvSpPr>
            <p:cNvPr name="Freeform 3" id="3"/>
            <p:cNvSpPr/>
            <p:nvPr/>
          </p:nvSpPr>
          <p:spPr>
            <a:xfrm flipH="false" flipV="false" rot="0">
              <a:off x="0" y="0"/>
              <a:ext cx="138183" cy="2709333"/>
            </a:xfrm>
            <a:custGeom>
              <a:avLst/>
              <a:gdLst/>
              <a:ahLst/>
              <a:cxnLst/>
              <a:rect r="r" b="b" t="t" l="l"/>
              <a:pathLst>
                <a:path h="2709333" w="138183">
                  <a:moveTo>
                    <a:pt x="0" y="0"/>
                  </a:moveTo>
                  <a:lnTo>
                    <a:pt x="138183" y="0"/>
                  </a:lnTo>
                  <a:lnTo>
                    <a:pt x="138183" y="2709333"/>
                  </a:lnTo>
                  <a:lnTo>
                    <a:pt x="0" y="2709333"/>
                  </a:lnTo>
                  <a:close/>
                </a:path>
              </a:pathLst>
            </a:custGeom>
            <a:solidFill>
              <a:srgbClr val="004AAD"/>
            </a:solidFill>
          </p:spPr>
        </p:sp>
        <p:sp>
          <p:nvSpPr>
            <p:cNvPr name="TextBox 4" id="4"/>
            <p:cNvSpPr txBox="true"/>
            <p:nvPr/>
          </p:nvSpPr>
          <p:spPr>
            <a:xfrm>
              <a:off x="0" y="-38100"/>
              <a:ext cx="138183"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true" rot="0">
            <a:off x="0" y="0"/>
            <a:ext cx="3504657" cy="4419785"/>
          </a:xfrm>
          <a:custGeom>
            <a:avLst/>
            <a:gdLst/>
            <a:ahLst/>
            <a:cxnLst/>
            <a:rect r="r" b="b" t="t" l="l"/>
            <a:pathLst>
              <a:path h="4419785" w="3504657">
                <a:moveTo>
                  <a:pt x="3504657" y="4419785"/>
                </a:moveTo>
                <a:lnTo>
                  <a:pt x="0" y="4419785"/>
                </a:lnTo>
                <a:lnTo>
                  <a:pt x="0" y="0"/>
                </a:lnTo>
                <a:lnTo>
                  <a:pt x="3504657" y="0"/>
                </a:lnTo>
                <a:lnTo>
                  <a:pt x="3504657" y="4419785"/>
                </a:lnTo>
                <a:close/>
              </a:path>
            </a:pathLst>
          </a:custGeom>
          <a:blipFill>
            <a:blip r:embed="rId2">
              <a:alphaModFix amt="27000"/>
            </a:blip>
            <a:stretch>
              <a:fillRect l="-7178" t="0" r="0" b="0"/>
            </a:stretch>
          </a:blipFill>
        </p:spPr>
      </p:sp>
      <p:sp>
        <p:nvSpPr>
          <p:cNvPr name="Freeform 6" id="6"/>
          <p:cNvSpPr/>
          <p:nvPr/>
        </p:nvSpPr>
        <p:spPr>
          <a:xfrm flipH="true" flipV="true" rot="0">
            <a:off x="0" y="7529711"/>
            <a:ext cx="3756255" cy="4419785"/>
          </a:xfrm>
          <a:custGeom>
            <a:avLst/>
            <a:gdLst/>
            <a:ahLst/>
            <a:cxnLst/>
            <a:rect r="r" b="b" t="t" l="l"/>
            <a:pathLst>
              <a:path h="4419785" w="3756255">
                <a:moveTo>
                  <a:pt x="3756255" y="4419785"/>
                </a:moveTo>
                <a:lnTo>
                  <a:pt x="0" y="4419785"/>
                </a:lnTo>
                <a:lnTo>
                  <a:pt x="0" y="0"/>
                </a:lnTo>
                <a:lnTo>
                  <a:pt x="3756255" y="0"/>
                </a:lnTo>
                <a:lnTo>
                  <a:pt x="3756255" y="4419785"/>
                </a:lnTo>
                <a:close/>
              </a:path>
            </a:pathLst>
          </a:custGeom>
          <a:blipFill>
            <a:blip r:embed="rId2">
              <a:alphaModFix amt="27000"/>
            </a:blip>
            <a:stretch>
              <a:fillRect l="0" t="0" r="0" b="0"/>
            </a:stretch>
          </a:blipFill>
        </p:spPr>
      </p:sp>
      <p:sp>
        <p:nvSpPr>
          <p:cNvPr name="Freeform 7" id="7"/>
          <p:cNvSpPr/>
          <p:nvPr/>
        </p:nvSpPr>
        <p:spPr>
          <a:xfrm flipH="false" flipV="false" rot="5400000">
            <a:off x="-4427666" y="4175811"/>
            <a:ext cx="10912732" cy="2170100"/>
          </a:xfrm>
          <a:custGeom>
            <a:avLst/>
            <a:gdLst/>
            <a:ahLst/>
            <a:cxnLst/>
            <a:rect r="r" b="b" t="t" l="l"/>
            <a:pathLst>
              <a:path h="2170100" w="10912732">
                <a:moveTo>
                  <a:pt x="0" y="0"/>
                </a:moveTo>
                <a:lnTo>
                  <a:pt x="10912732" y="0"/>
                </a:lnTo>
                <a:lnTo>
                  <a:pt x="10912732" y="2170099"/>
                </a:lnTo>
                <a:lnTo>
                  <a:pt x="0" y="2170099"/>
                </a:lnTo>
                <a:lnTo>
                  <a:pt x="0" y="0"/>
                </a:lnTo>
                <a:close/>
              </a:path>
            </a:pathLst>
          </a:custGeom>
          <a:blipFill>
            <a:blip r:embed="rId3"/>
            <a:stretch>
              <a:fillRect l="0" t="-21344" r="0" b="-21344"/>
            </a:stretch>
          </a:blipFill>
        </p:spPr>
      </p:sp>
      <p:sp>
        <p:nvSpPr>
          <p:cNvPr name="TextBox 8" id="8"/>
          <p:cNvSpPr txBox="true"/>
          <p:nvPr/>
        </p:nvSpPr>
        <p:spPr>
          <a:xfrm rot="0">
            <a:off x="0" y="141605"/>
            <a:ext cx="6242765" cy="887095"/>
          </a:xfrm>
          <a:prstGeom prst="rect">
            <a:avLst/>
          </a:prstGeom>
        </p:spPr>
        <p:txBody>
          <a:bodyPr anchor="t" rtlCol="false" tIns="0" lIns="0" bIns="0" rIns="0">
            <a:spAutoFit/>
          </a:bodyPr>
          <a:lstStyle/>
          <a:p>
            <a:pPr algn="ctr">
              <a:lnSpc>
                <a:spcPts val="7279"/>
              </a:lnSpc>
            </a:pPr>
            <a:r>
              <a:rPr lang="en-US" sz="5199" b="true">
                <a:solidFill>
                  <a:srgbClr val="48FCFA"/>
                </a:solidFill>
                <a:latin typeface="Canva Sans Bold"/>
                <a:ea typeface="Canva Sans Bold"/>
                <a:cs typeface="Canva Sans Bold"/>
                <a:sym typeface="Canva Sans Bold"/>
              </a:rPr>
              <a:t>module: pyttsx3</a:t>
            </a:r>
          </a:p>
        </p:txBody>
      </p:sp>
      <p:sp>
        <p:nvSpPr>
          <p:cNvPr name="TextBox 9" id="9"/>
          <p:cNvSpPr txBox="true"/>
          <p:nvPr/>
        </p:nvSpPr>
        <p:spPr>
          <a:xfrm rot="0">
            <a:off x="172973" y="1134998"/>
            <a:ext cx="11746463" cy="2980690"/>
          </a:xfrm>
          <a:prstGeom prst="rect">
            <a:avLst/>
          </a:prstGeom>
        </p:spPr>
        <p:txBody>
          <a:bodyPr anchor="t" rtlCol="false" tIns="0" lIns="0" bIns="0" rIns="0">
            <a:spAutoFit/>
          </a:bodyPr>
          <a:lstStyle/>
          <a:p>
            <a:pPr algn="ctr">
              <a:lnSpc>
                <a:spcPts val="4759"/>
              </a:lnSpc>
            </a:pPr>
            <a:r>
              <a:rPr lang="en-US" sz="3399">
                <a:solidFill>
                  <a:srgbClr val="48FCFA"/>
                </a:solidFill>
                <a:latin typeface="Canva Sans"/>
                <a:ea typeface="Canva Sans"/>
                <a:cs typeface="Canva Sans"/>
                <a:sym typeface="Canva Sans"/>
              </a:rPr>
              <a:t>pyttsx3 is a Python library that converts text to speech, enabling applications to "speak" by generating audible output. It works offline and supports multiple voices and speech rates, making it ideal for creating voice-enabled applications like JARVIS.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C20"/>
        </a:solidFill>
      </p:bgPr>
    </p:bg>
    <p:spTree>
      <p:nvGrpSpPr>
        <p:cNvPr id="1" name=""/>
        <p:cNvGrpSpPr/>
        <p:nvPr/>
      </p:nvGrpSpPr>
      <p:grpSpPr>
        <a:xfrm>
          <a:off x="0" y="0"/>
          <a:ext cx="0" cy="0"/>
          <a:chOff x="0" y="0"/>
          <a:chExt cx="0" cy="0"/>
        </a:xfrm>
      </p:grpSpPr>
      <p:grpSp>
        <p:nvGrpSpPr>
          <p:cNvPr name="Group 2" id="2"/>
          <p:cNvGrpSpPr/>
          <p:nvPr/>
        </p:nvGrpSpPr>
        <p:grpSpPr>
          <a:xfrm rot="0">
            <a:off x="12062728" y="0"/>
            <a:ext cx="524663" cy="10287000"/>
            <a:chOff x="0" y="0"/>
            <a:chExt cx="138183" cy="2709333"/>
          </a:xfrm>
        </p:grpSpPr>
        <p:sp>
          <p:nvSpPr>
            <p:cNvPr name="Freeform 3" id="3"/>
            <p:cNvSpPr/>
            <p:nvPr/>
          </p:nvSpPr>
          <p:spPr>
            <a:xfrm flipH="false" flipV="false" rot="0">
              <a:off x="0" y="0"/>
              <a:ext cx="138183" cy="2709333"/>
            </a:xfrm>
            <a:custGeom>
              <a:avLst/>
              <a:gdLst/>
              <a:ahLst/>
              <a:cxnLst/>
              <a:rect r="r" b="b" t="t" l="l"/>
              <a:pathLst>
                <a:path h="2709333" w="138183">
                  <a:moveTo>
                    <a:pt x="0" y="0"/>
                  </a:moveTo>
                  <a:lnTo>
                    <a:pt x="138183" y="0"/>
                  </a:lnTo>
                  <a:lnTo>
                    <a:pt x="138183" y="2709333"/>
                  </a:lnTo>
                  <a:lnTo>
                    <a:pt x="0" y="2709333"/>
                  </a:lnTo>
                  <a:close/>
                </a:path>
              </a:pathLst>
            </a:custGeom>
            <a:solidFill>
              <a:srgbClr val="004AAD"/>
            </a:solidFill>
          </p:spPr>
        </p:sp>
        <p:sp>
          <p:nvSpPr>
            <p:cNvPr name="TextBox 4" id="4"/>
            <p:cNvSpPr txBox="true"/>
            <p:nvPr/>
          </p:nvSpPr>
          <p:spPr>
            <a:xfrm>
              <a:off x="0" y="-38100"/>
              <a:ext cx="138183"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true" rot="0">
            <a:off x="0" y="0"/>
            <a:ext cx="3504657" cy="4419785"/>
          </a:xfrm>
          <a:custGeom>
            <a:avLst/>
            <a:gdLst/>
            <a:ahLst/>
            <a:cxnLst/>
            <a:rect r="r" b="b" t="t" l="l"/>
            <a:pathLst>
              <a:path h="4419785" w="3504657">
                <a:moveTo>
                  <a:pt x="3504657" y="4419785"/>
                </a:moveTo>
                <a:lnTo>
                  <a:pt x="0" y="4419785"/>
                </a:lnTo>
                <a:lnTo>
                  <a:pt x="0" y="0"/>
                </a:lnTo>
                <a:lnTo>
                  <a:pt x="3504657" y="0"/>
                </a:lnTo>
                <a:lnTo>
                  <a:pt x="3504657" y="4419785"/>
                </a:lnTo>
                <a:close/>
              </a:path>
            </a:pathLst>
          </a:custGeom>
          <a:blipFill>
            <a:blip r:embed="rId2">
              <a:alphaModFix amt="27000"/>
            </a:blip>
            <a:stretch>
              <a:fillRect l="-7178" t="0" r="0" b="0"/>
            </a:stretch>
          </a:blipFill>
        </p:spPr>
      </p:sp>
      <p:sp>
        <p:nvSpPr>
          <p:cNvPr name="Freeform 6" id="6"/>
          <p:cNvSpPr/>
          <p:nvPr/>
        </p:nvSpPr>
        <p:spPr>
          <a:xfrm flipH="true" flipV="true" rot="0">
            <a:off x="0" y="7529711"/>
            <a:ext cx="3756255" cy="4419785"/>
          </a:xfrm>
          <a:custGeom>
            <a:avLst/>
            <a:gdLst/>
            <a:ahLst/>
            <a:cxnLst/>
            <a:rect r="r" b="b" t="t" l="l"/>
            <a:pathLst>
              <a:path h="4419785" w="3756255">
                <a:moveTo>
                  <a:pt x="3756255" y="4419785"/>
                </a:moveTo>
                <a:lnTo>
                  <a:pt x="0" y="4419785"/>
                </a:lnTo>
                <a:lnTo>
                  <a:pt x="0" y="0"/>
                </a:lnTo>
                <a:lnTo>
                  <a:pt x="3756255" y="0"/>
                </a:lnTo>
                <a:lnTo>
                  <a:pt x="3756255" y="4419785"/>
                </a:lnTo>
                <a:close/>
              </a:path>
            </a:pathLst>
          </a:custGeom>
          <a:blipFill>
            <a:blip r:embed="rId2">
              <a:alphaModFix amt="27000"/>
            </a:blip>
            <a:stretch>
              <a:fillRect l="0" t="0" r="0" b="0"/>
            </a:stretch>
          </a:blipFill>
        </p:spPr>
      </p:sp>
      <p:sp>
        <p:nvSpPr>
          <p:cNvPr name="Freeform 7" id="7"/>
          <p:cNvSpPr/>
          <p:nvPr/>
        </p:nvSpPr>
        <p:spPr>
          <a:xfrm flipH="false" flipV="false" rot="5400000">
            <a:off x="-4427666" y="4175811"/>
            <a:ext cx="10912732" cy="2170100"/>
          </a:xfrm>
          <a:custGeom>
            <a:avLst/>
            <a:gdLst/>
            <a:ahLst/>
            <a:cxnLst/>
            <a:rect r="r" b="b" t="t" l="l"/>
            <a:pathLst>
              <a:path h="2170100" w="10912732">
                <a:moveTo>
                  <a:pt x="0" y="0"/>
                </a:moveTo>
                <a:lnTo>
                  <a:pt x="10912732" y="0"/>
                </a:lnTo>
                <a:lnTo>
                  <a:pt x="10912732" y="2170099"/>
                </a:lnTo>
                <a:lnTo>
                  <a:pt x="0" y="2170099"/>
                </a:lnTo>
                <a:lnTo>
                  <a:pt x="0" y="0"/>
                </a:lnTo>
                <a:close/>
              </a:path>
            </a:pathLst>
          </a:custGeom>
          <a:blipFill>
            <a:blip r:embed="rId3"/>
            <a:stretch>
              <a:fillRect l="0" t="-21344" r="0" b="-21344"/>
            </a:stretch>
          </a:blipFill>
        </p:spPr>
      </p:sp>
      <p:sp>
        <p:nvSpPr>
          <p:cNvPr name="Freeform 8" id="8"/>
          <p:cNvSpPr/>
          <p:nvPr/>
        </p:nvSpPr>
        <p:spPr>
          <a:xfrm flipH="false" flipV="false" rot="0">
            <a:off x="12587391" y="6859713"/>
            <a:ext cx="6123829" cy="2463682"/>
          </a:xfrm>
          <a:custGeom>
            <a:avLst/>
            <a:gdLst/>
            <a:ahLst/>
            <a:cxnLst/>
            <a:rect r="r" b="b" t="t" l="l"/>
            <a:pathLst>
              <a:path h="2463682" w="6123829">
                <a:moveTo>
                  <a:pt x="0" y="0"/>
                </a:moveTo>
                <a:lnTo>
                  <a:pt x="6123829" y="0"/>
                </a:lnTo>
                <a:lnTo>
                  <a:pt x="6123829" y="2463681"/>
                </a:lnTo>
                <a:lnTo>
                  <a:pt x="0" y="2463681"/>
                </a:lnTo>
                <a:lnTo>
                  <a:pt x="0" y="0"/>
                </a:lnTo>
                <a:close/>
              </a:path>
            </a:pathLst>
          </a:custGeom>
          <a:blipFill>
            <a:blip r:embed="rId4"/>
            <a:stretch>
              <a:fillRect l="-2093" t="0" r="-28004" b="0"/>
            </a:stretch>
          </a:blipFill>
        </p:spPr>
      </p:sp>
      <p:sp>
        <p:nvSpPr>
          <p:cNvPr name="Freeform 9" id="9"/>
          <p:cNvSpPr/>
          <p:nvPr/>
        </p:nvSpPr>
        <p:spPr>
          <a:xfrm flipH="false" flipV="false" rot="0">
            <a:off x="12587391" y="9340863"/>
            <a:ext cx="5925427" cy="911780"/>
          </a:xfrm>
          <a:custGeom>
            <a:avLst/>
            <a:gdLst/>
            <a:ahLst/>
            <a:cxnLst/>
            <a:rect r="r" b="b" t="t" l="l"/>
            <a:pathLst>
              <a:path h="911780" w="5925427">
                <a:moveTo>
                  <a:pt x="0" y="0"/>
                </a:moveTo>
                <a:lnTo>
                  <a:pt x="5925427" y="0"/>
                </a:lnTo>
                <a:lnTo>
                  <a:pt x="5925427" y="911780"/>
                </a:lnTo>
                <a:lnTo>
                  <a:pt x="0" y="911780"/>
                </a:lnTo>
                <a:lnTo>
                  <a:pt x="0" y="0"/>
                </a:lnTo>
                <a:close/>
              </a:path>
            </a:pathLst>
          </a:custGeom>
          <a:blipFill>
            <a:blip r:embed="rId5"/>
            <a:stretch>
              <a:fillRect l="-5835" t="0" r="-18089" b="0"/>
            </a:stretch>
          </a:blipFill>
        </p:spPr>
      </p:sp>
      <p:sp>
        <p:nvSpPr>
          <p:cNvPr name="Freeform 10" id="10"/>
          <p:cNvSpPr/>
          <p:nvPr/>
        </p:nvSpPr>
        <p:spPr>
          <a:xfrm flipH="false" flipV="false" rot="0">
            <a:off x="12596916" y="-180975"/>
            <a:ext cx="5435116" cy="6966068"/>
          </a:xfrm>
          <a:custGeom>
            <a:avLst/>
            <a:gdLst/>
            <a:ahLst/>
            <a:cxnLst/>
            <a:rect r="r" b="b" t="t" l="l"/>
            <a:pathLst>
              <a:path h="6966068" w="5435116">
                <a:moveTo>
                  <a:pt x="0" y="0"/>
                </a:moveTo>
                <a:lnTo>
                  <a:pt x="5435116" y="0"/>
                </a:lnTo>
                <a:lnTo>
                  <a:pt x="5435116" y="6966068"/>
                </a:lnTo>
                <a:lnTo>
                  <a:pt x="0" y="6966068"/>
                </a:lnTo>
                <a:lnTo>
                  <a:pt x="0" y="0"/>
                </a:lnTo>
                <a:close/>
              </a:path>
            </a:pathLst>
          </a:custGeom>
          <a:blipFill>
            <a:blip r:embed="rId6"/>
            <a:stretch>
              <a:fillRect l="-247" t="0" r="-247" b="-9101"/>
            </a:stretch>
          </a:blipFill>
        </p:spPr>
      </p:sp>
      <p:sp>
        <p:nvSpPr>
          <p:cNvPr name="TextBox 11" id="11"/>
          <p:cNvSpPr txBox="true"/>
          <p:nvPr/>
        </p:nvSpPr>
        <p:spPr>
          <a:xfrm rot="0">
            <a:off x="0" y="141605"/>
            <a:ext cx="6242765" cy="887095"/>
          </a:xfrm>
          <a:prstGeom prst="rect">
            <a:avLst/>
          </a:prstGeom>
        </p:spPr>
        <p:txBody>
          <a:bodyPr anchor="t" rtlCol="false" tIns="0" lIns="0" bIns="0" rIns="0">
            <a:spAutoFit/>
          </a:bodyPr>
          <a:lstStyle/>
          <a:p>
            <a:pPr algn="ctr">
              <a:lnSpc>
                <a:spcPts val="7279"/>
              </a:lnSpc>
            </a:pPr>
            <a:r>
              <a:rPr lang="en-US" sz="5199" b="true">
                <a:solidFill>
                  <a:srgbClr val="48FCFA"/>
                </a:solidFill>
                <a:latin typeface="Canva Sans Bold"/>
                <a:ea typeface="Canva Sans Bold"/>
                <a:cs typeface="Canva Sans Bold"/>
                <a:sym typeface="Canva Sans Bold"/>
              </a:rPr>
              <a:t>module: pyttsx3</a:t>
            </a:r>
          </a:p>
        </p:txBody>
      </p:sp>
      <p:sp>
        <p:nvSpPr>
          <p:cNvPr name="TextBox 12" id="12"/>
          <p:cNvSpPr txBox="true"/>
          <p:nvPr/>
        </p:nvSpPr>
        <p:spPr>
          <a:xfrm rot="0">
            <a:off x="172973" y="5165610"/>
            <a:ext cx="7626552" cy="887095"/>
          </a:xfrm>
          <a:prstGeom prst="rect">
            <a:avLst/>
          </a:prstGeom>
        </p:spPr>
        <p:txBody>
          <a:bodyPr anchor="t" rtlCol="false" tIns="0" lIns="0" bIns="0" rIns="0">
            <a:spAutoFit/>
          </a:bodyPr>
          <a:lstStyle/>
          <a:p>
            <a:pPr algn="ctr">
              <a:lnSpc>
                <a:spcPts val="7279"/>
              </a:lnSpc>
            </a:pPr>
            <a:r>
              <a:rPr lang="en-US" sz="5199" b="true">
                <a:solidFill>
                  <a:srgbClr val="48FCFA"/>
                </a:solidFill>
                <a:latin typeface="Canva Sans Bold"/>
                <a:ea typeface="Canva Sans Bold"/>
                <a:cs typeface="Canva Sans Bold"/>
                <a:sym typeface="Canva Sans Bold"/>
              </a:rPr>
              <a:t>Function: speak(text)</a:t>
            </a:r>
          </a:p>
        </p:txBody>
      </p:sp>
      <p:sp>
        <p:nvSpPr>
          <p:cNvPr name="TextBox 13" id="13"/>
          <p:cNvSpPr txBox="true"/>
          <p:nvPr/>
        </p:nvSpPr>
        <p:spPr>
          <a:xfrm rot="0">
            <a:off x="172973" y="1134998"/>
            <a:ext cx="11746463" cy="2980690"/>
          </a:xfrm>
          <a:prstGeom prst="rect">
            <a:avLst/>
          </a:prstGeom>
        </p:spPr>
        <p:txBody>
          <a:bodyPr anchor="t" rtlCol="false" tIns="0" lIns="0" bIns="0" rIns="0">
            <a:spAutoFit/>
          </a:bodyPr>
          <a:lstStyle/>
          <a:p>
            <a:pPr algn="ctr">
              <a:lnSpc>
                <a:spcPts val="4759"/>
              </a:lnSpc>
            </a:pPr>
            <a:r>
              <a:rPr lang="en-US" sz="3399">
                <a:solidFill>
                  <a:srgbClr val="48FCFA"/>
                </a:solidFill>
                <a:latin typeface="Canva Sans"/>
                <a:ea typeface="Canva Sans"/>
                <a:cs typeface="Canva Sans"/>
                <a:sym typeface="Canva Sans"/>
              </a:rPr>
              <a:t>pyttsx3 is a Python library that converts text to speech, enabling applications to "speak" by generating audible output. It works offline and supports multiple voices and speech rates, making it ideal for creating voice-enabled applications like JARVIS.</a:t>
            </a:r>
          </a:p>
        </p:txBody>
      </p:sp>
      <p:sp>
        <p:nvSpPr>
          <p:cNvPr name="TextBox 14" id="14"/>
          <p:cNvSpPr txBox="true"/>
          <p:nvPr/>
        </p:nvSpPr>
        <p:spPr>
          <a:xfrm rot="0">
            <a:off x="316265" y="6277610"/>
            <a:ext cx="11746463" cy="1780540"/>
          </a:xfrm>
          <a:prstGeom prst="rect">
            <a:avLst/>
          </a:prstGeom>
        </p:spPr>
        <p:txBody>
          <a:bodyPr anchor="t" rtlCol="false" tIns="0" lIns="0" bIns="0" rIns="0">
            <a:spAutoFit/>
          </a:bodyPr>
          <a:lstStyle/>
          <a:p>
            <a:pPr algn="ctr">
              <a:lnSpc>
                <a:spcPts val="4759"/>
              </a:lnSpc>
            </a:pPr>
            <a:r>
              <a:rPr lang="en-US" sz="3399">
                <a:solidFill>
                  <a:srgbClr val="48FCFA"/>
                </a:solidFill>
                <a:latin typeface="Canva Sans"/>
                <a:ea typeface="Canva Sans"/>
                <a:cs typeface="Canva Sans"/>
                <a:sym typeface="Canva Sans"/>
              </a:rPr>
              <a:t>The speak function in JARVIS uses pyttsx3 to convert a given text into spoken words, allowing JARVIS to verbally respond to user commands.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C20"/>
        </a:solidFill>
      </p:bgPr>
    </p:bg>
    <p:spTree>
      <p:nvGrpSpPr>
        <p:cNvPr id="1" name=""/>
        <p:cNvGrpSpPr/>
        <p:nvPr/>
      </p:nvGrpSpPr>
      <p:grpSpPr>
        <a:xfrm>
          <a:off x="0" y="0"/>
          <a:ext cx="0" cy="0"/>
          <a:chOff x="0" y="0"/>
          <a:chExt cx="0" cy="0"/>
        </a:xfrm>
      </p:grpSpPr>
      <p:grpSp>
        <p:nvGrpSpPr>
          <p:cNvPr name="Group 2" id="2"/>
          <p:cNvGrpSpPr/>
          <p:nvPr/>
        </p:nvGrpSpPr>
        <p:grpSpPr>
          <a:xfrm rot="0">
            <a:off x="12062728" y="0"/>
            <a:ext cx="524663" cy="10287000"/>
            <a:chOff x="0" y="0"/>
            <a:chExt cx="138183" cy="2709333"/>
          </a:xfrm>
        </p:grpSpPr>
        <p:sp>
          <p:nvSpPr>
            <p:cNvPr name="Freeform 3" id="3"/>
            <p:cNvSpPr/>
            <p:nvPr/>
          </p:nvSpPr>
          <p:spPr>
            <a:xfrm flipH="false" flipV="false" rot="0">
              <a:off x="0" y="0"/>
              <a:ext cx="138183" cy="2709333"/>
            </a:xfrm>
            <a:custGeom>
              <a:avLst/>
              <a:gdLst/>
              <a:ahLst/>
              <a:cxnLst/>
              <a:rect r="r" b="b" t="t" l="l"/>
              <a:pathLst>
                <a:path h="2709333" w="138183">
                  <a:moveTo>
                    <a:pt x="0" y="0"/>
                  </a:moveTo>
                  <a:lnTo>
                    <a:pt x="138183" y="0"/>
                  </a:lnTo>
                  <a:lnTo>
                    <a:pt x="138183" y="2709333"/>
                  </a:lnTo>
                  <a:lnTo>
                    <a:pt x="0" y="2709333"/>
                  </a:lnTo>
                  <a:close/>
                </a:path>
              </a:pathLst>
            </a:custGeom>
            <a:solidFill>
              <a:srgbClr val="004AAD"/>
            </a:solidFill>
          </p:spPr>
        </p:sp>
        <p:sp>
          <p:nvSpPr>
            <p:cNvPr name="TextBox 4" id="4"/>
            <p:cNvSpPr txBox="true"/>
            <p:nvPr/>
          </p:nvSpPr>
          <p:spPr>
            <a:xfrm>
              <a:off x="0" y="-38100"/>
              <a:ext cx="138183"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true" rot="0">
            <a:off x="0" y="0"/>
            <a:ext cx="3504657" cy="4419785"/>
          </a:xfrm>
          <a:custGeom>
            <a:avLst/>
            <a:gdLst/>
            <a:ahLst/>
            <a:cxnLst/>
            <a:rect r="r" b="b" t="t" l="l"/>
            <a:pathLst>
              <a:path h="4419785" w="3504657">
                <a:moveTo>
                  <a:pt x="3504657" y="4419785"/>
                </a:moveTo>
                <a:lnTo>
                  <a:pt x="0" y="4419785"/>
                </a:lnTo>
                <a:lnTo>
                  <a:pt x="0" y="0"/>
                </a:lnTo>
                <a:lnTo>
                  <a:pt x="3504657" y="0"/>
                </a:lnTo>
                <a:lnTo>
                  <a:pt x="3504657" y="4419785"/>
                </a:lnTo>
                <a:close/>
              </a:path>
            </a:pathLst>
          </a:custGeom>
          <a:blipFill>
            <a:blip r:embed="rId2">
              <a:alphaModFix amt="27000"/>
            </a:blip>
            <a:stretch>
              <a:fillRect l="-7178" t="0" r="0" b="0"/>
            </a:stretch>
          </a:blipFill>
        </p:spPr>
      </p:sp>
      <p:sp>
        <p:nvSpPr>
          <p:cNvPr name="Freeform 6" id="6"/>
          <p:cNvSpPr/>
          <p:nvPr/>
        </p:nvSpPr>
        <p:spPr>
          <a:xfrm flipH="true" flipV="true" rot="0">
            <a:off x="0" y="7529711"/>
            <a:ext cx="3756255" cy="4419785"/>
          </a:xfrm>
          <a:custGeom>
            <a:avLst/>
            <a:gdLst/>
            <a:ahLst/>
            <a:cxnLst/>
            <a:rect r="r" b="b" t="t" l="l"/>
            <a:pathLst>
              <a:path h="4419785" w="3756255">
                <a:moveTo>
                  <a:pt x="3756255" y="4419785"/>
                </a:moveTo>
                <a:lnTo>
                  <a:pt x="0" y="4419785"/>
                </a:lnTo>
                <a:lnTo>
                  <a:pt x="0" y="0"/>
                </a:lnTo>
                <a:lnTo>
                  <a:pt x="3756255" y="0"/>
                </a:lnTo>
                <a:lnTo>
                  <a:pt x="3756255" y="4419785"/>
                </a:lnTo>
                <a:close/>
              </a:path>
            </a:pathLst>
          </a:custGeom>
          <a:blipFill>
            <a:blip r:embed="rId2">
              <a:alphaModFix amt="27000"/>
            </a:blip>
            <a:stretch>
              <a:fillRect l="0" t="0" r="0" b="0"/>
            </a:stretch>
          </a:blipFill>
        </p:spPr>
      </p:sp>
      <p:sp>
        <p:nvSpPr>
          <p:cNvPr name="Freeform 7" id="7"/>
          <p:cNvSpPr/>
          <p:nvPr/>
        </p:nvSpPr>
        <p:spPr>
          <a:xfrm flipH="false" flipV="false" rot="5400000">
            <a:off x="-4427666" y="4175811"/>
            <a:ext cx="10912732" cy="2170100"/>
          </a:xfrm>
          <a:custGeom>
            <a:avLst/>
            <a:gdLst/>
            <a:ahLst/>
            <a:cxnLst/>
            <a:rect r="r" b="b" t="t" l="l"/>
            <a:pathLst>
              <a:path h="2170100" w="10912732">
                <a:moveTo>
                  <a:pt x="0" y="0"/>
                </a:moveTo>
                <a:lnTo>
                  <a:pt x="10912732" y="0"/>
                </a:lnTo>
                <a:lnTo>
                  <a:pt x="10912732" y="2170099"/>
                </a:lnTo>
                <a:lnTo>
                  <a:pt x="0" y="2170099"/>
                </a:lnTo>
                <a:lnTo>
                  <a:pt x="0" y="0"/>
                </a:lnTo>
                <a:close/>
              </a:path>
            </a:pathLst>
          </a:custGeom>
          <a:blipFill>
            <a:blip r:embed="rId3"/>
            <a:stretch>
              <a:fillRect l="0" t="-21344" r="0" b="-21344"/>
            </a:stretch>
          </a:blipFill>
        </p:spPr>
      </p:sp>
      <p:sp>
        <p:nvSpPr>
          <p:cNvPr name="TextBox 8" id="8"/>
          <p:cNvSpPr txBox="true"/>
          <p:nvPr/>
        </p:nvSpPr>
        <p:spPr>
          <a:xfrm rot="0">
            <a:off x="0" y="141605"/>
            <a:ext cx="6242765" cy="887095"/>
          </a:xfrm>
          <a:prstGeom prst="rect">
            <a:avLst/>
          </a:prstGeom>
        </p:spPr>
        <p:txBody>
          <a:bodyPr anchor="t" rtlCol="false" tIns="0" lIns="0" bIns="0" rIns="0">
            <a:spAutoFit/>
          </a:bodyPr>
          <a:lstStyle/>
          <a:p>
            <a:pPr algn="ctr">
              <a:lnSpc>
                <a:spcPts val="7279"/>
              </a:lnSpc>
            </a:pPr>
            <a:r>
              <a:rPr lang="en-US" sz="5199" b="true">
                <a:solidFill>
                  <a:srgbClr val="48FCFA"/>
                </a:solidFill>
                <a:latin typeface="Canva Sans Bold"/>
                <a:ea typeface="Canva Sans Bold"/>
                <a:cs typeface="Canva Sans Bold"/>
                <a:sym typeface="Canva Sans Bold"/>
              </a:rPr>
              <a:t>module: tkinter</a:t>
            </a:r>
          </a:p>
        </p:txBody>
      </p:sp>
      <p:sp>
        <p:nvSpPr>
          <p:cNvPr name="TextBox 9" id="9"/>
          <p:cNvSpPr txBox="true"/>
          <p:nvPr/>
        </p:nvSpPr>
        <p:spPr>
          <a:xfrm rot="0">
            <a:off x="172973" y="1134998"/>
            <a:ext cx="11746463" cy="2380615"/>
          </a:xfrm>
          <a:prstGeom prst="rect">
            <a:avLst/>
          </a:prstGeom>
        </p:spPr>
        <p:txBody>
          <a:bodyPr anchor="t" rtlCol="false" tIns="0" lIns="0" bIns="0" rIns="0">
            <a:spAutoFit/>
          </a:bodyPr>
          <a:lstStyle/>
          <a:p>
            <a:pPr algn="ctr">
              <a:lnSpc>
                <a:spcPts val="4759"/>
              </a:lnSpc>
            </a:pPr>
            <a:r>
              <a:rPr lang="en-US" sz="3399">
                <a:solidFill>
                  <a:srgbClr val="48FCFA"/>
                </a:solidFill>
                <a:latin typeface="Canva Sans"/>
                <a:ea typeface="Canva Sans"/>
                <a:cs typeface="Canva Sans"/>
                <a:sym typeface="Canva Sans"/>
              </a:rPr>
              <a:t>tkinter is a Python library used for creating graphical user interfaces (GUIs). It provides tools for building windows, buttons, labels, and other interactive elements in desktop applications.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C20"/>
        </a:solidFill>
      </p:bgPr>
    </p:bg>
    <p:spTree>
      <p:nvGrpSpPr>
        <p:cNvPr id="1" name=""/>
        <p:cNvGrpSpPr/>
        <p:nvPr/>
      </p:nvGrpSpPr>
      <p:grpSpPr>
        <a:xfrm>
          <a:off x="0" y="0"/>
          <a:ext cx="0" cy="0"/>
          <a:chOff x="0" y="0"/>
          <a:chExt cx="0" cy="0"/>
        </a:xfrm>
      </p:grpSpPr>
      <p:grpSp>
        <p:nvGrpSpPr>
          <p:cNvPr name="Group 2" id="2"/>
          <p:cNvGrpSpPr/>
          <p:nvPr/>
        </p:nvGrpSpPr>
        <p:grpSpPr>
          <a:xfrm rot="0">
            <a:off x="12062728" y="0"/>
            <a:ext cx="524663" cy="10287000"/>
            <a:chOff x="0" y="0"/>
            <a:chExt cx="138183" cy="2709333"/>
          </a:xfrm>
        </p:grpSpPr>
        <p:sp>
          <p:nvSpPr>
            <p:cNvPr name="Freeform 3" id="3"/>
            <p:cNvSpPr/>
            <p:nvPr/>
          </p:nvSpPr>
          <p:spPr>
            <a:xfrm flipH="false" flipV="false" rot="0">
              <a:off x="0" y="0"/>
              <a:ext cx="138183" cy="2709333"/>
            </a:xfrm>
            <a:custGeom>
              <a:avLst/>
              <a:gdLst/>
              <a:ahLst/>
              <a:cxnLst/>
              <a:rect r="r" b="b" t="t" l="l"/>
              <a:pathLst>
                <a:path h="2709333" w="138183">
                  <a:moveTo>
                    <a:pt x="0" y="0"/>
                  </a:moveTo>
                  <a:lnTo>
                    <a:pt x="138183" y="0"/>
                  </a:lnTo>
                  <a:lnTo>
                    <a:pt x="138183" y="2709333"/>
                  </a:lnTo>
                  <a:lnTo>
                    <a:pt x="0" y="2709333"/>
                  </a:lnTo>
                  <a:close/>
                </a:path>
              </a:pathLst>
            </a:custGeom>
            <a:solidFill>
              <a:srgbClr val="004AAD"/>
            </a:solidFill>
          </p:spPr>
        </p:sp>
        <p:sp>
          <p:nvSpPr>
            <p:cNvPr name="TextBox 4" id="4"/>
            <p:cNvSpPr txBox="true"/>
            <p:nvPr/>
          </p:nvSpPr>
          <p:spPr>
            <a:xfrm>
              <a:off x="0" y="-38100"/>
              <a:ext cx="138183"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true" rot="0">
            <a:off x="0" y="0"/>
            <a:ext cx="3504657" cy="4419785"/>
          </a:xfrm>
          <a:custGeom>
            <a:avLst/>
            <a:gdLst/>
            <a:ahLst/>
            <a:cxnLst/>
            <a:rect r="r" b="b" t="t" l="l"/>
            <a:pathLst>
              <a:path h="4419785" w="3504657">
                <a:moveTo>
                  <a:pt x="3504657" y="4419785"/>
                </a:moveTo>
                <a:lnTo>
                  <a:pt x="0" y="4419785"/>
                </a:lnTo>
                <a:lnTo>
                  <a:pt x="0" y="0"/>
                </a:lnTo>
                <a:lnTo>
                  <a:pt x="3504657" y="0"/>
                </a:lnTo>
                <a:lnTo>
                  <a:pt x="3504657" y="4419785"/>
                </a:lnTo>
                <a:close/>
              </a:path>
            </a:pathLst>
          </a:custGeom>
          <a:blipFill>
            <a:blip r:embed="rId2">
              <a:alphaModFix amt="27000"/>
            </a:blip>
            <a:stretch>
              <a:fillRect l="-7178" t="0" r="0" b="0"/>
            </a:stretch>
          </a:blipFill>
        </p:spPr>
      </p:sp>
      <p:sp>
        <p:nvSpPr>
          <p:cNvPr name="Freeform 6" id="6"/>
          <p:cNvSpPr/>
          <p:nvPr/>
        </p:nvSpPr>
        <p:spPr>
          <a:xfrm flipH="true" flipV="true" rot="0">
            <a:off x="0" y="7529711"/>
            <a:ext cx="3756255" cy="4419785"/>
          </a:xfrm>
          <a:custGeom>
            <a:avLst/>
            <a:gdLst/>
            <a:ahLst/>
            <a:cxnLst/>
            <a:rect r="r" b="b" t="t" l="l"/>
            <a:pathLst>
              <a:path h="4419785" w="3756255">
                <a:moveTo>
                  <a:pt x="3756255" y="4419785"/>
                </a:moveTo>
                <a:lnTo>
                  <a:pt x="0" y="4419785"/>
                </a:lnTo>
                <a:lnTo>
                  <a:pt x="0" y="0"/>
                </a:lnTo>
                <a:lnTo>
                  <a:pt x="3756255" y="0"/>
                </a:lnTo>
                <a:lnTo>
                  <a:pt x="3756255" y="4419785"/>
                </a:lnTo>
                <a:close/>
              </a:path>
            </a:pathLst>
          </a:custGeom>
          <a:blipFill>
            <a:blip r:embed="rId2">
              <a:alphaModFix amt="27000"/>
            </a:blip>
            <a:stretch>
              <a:fillRect l="0" t="0" r="0" b="0"/>
            </a:stretch>
          </a:blipFill>
        </p:spPr>
      </p:sp>
      <p:sp>
        <p:nvSpPr>
          <p:cNvPr name="Freeform 7" id="7"/>
          <p:cNvSpPr/>
          <p:nvPr/>
        </p:nvSpPr>
        <p:spPr>
          <a:xfrm flipH="false" flipV="false" rot="5400000">
            <a:off x="-4427666" y="4175811"/>
            <a:ext cx="10912732" cy="2170100"/>
          </a:xfrm>
          <a:custGeom>
            <a:avLst/>
            <a:gdLst/>
            <a:ahLst/>
            <a:cxnLst/>
            <a:rect r="r" b="b" t="t" l="l"/>
            <a:pathLst>
              <a:path h="2170100" w="10912732">
                <a:moveTo>
                  <a:pt x="0" y="0"/>
                </a:moveTo>
                <a:lnTo>
                  <a:pt x="10912732" y="0"/>
                </a:lnTo>
                <a:lnTo>
                  <a:pt x="10912732" y="2170099"/>
                </a:lnTo>
                <a:lnTo>
                  <a:pt x="0" y="2170099"/>
                </a:lnTo>
                <a:lnTo>
                  <a:pt x="0" y="0"/>
                </a:lnTo>
                <a:close/>
              </a:path>
            </a:pathLst>
          </a:custGeom>
          <a:blipFill>
            <a:blip r:embed="rId3"/>
            <a:stretch>
              <a:fillRect l="0" t="-21344" r="0" b="-21344"/>
            </a:stretch>
          </a:blipFill>
        </p:spPr>
      </p:sp>
      <p:sp>
        <p:nvSpPr>
          <p:cNvPr name="Freeform 8" id="8"/>
          <p:cNvSpPr/>
          <p:nvPr/>
        </p:nvSpPr>
        <p:spPr>
          <a:xfrm flipH="false" flipV="false" rot="0">
            <a:off x="12574355" y="7933851"/>
            <a:ext cx="5821931" cy="2437854"/>
          </a:xfrm>
          <a:custGeom>
            <a:avLst/>
            <a:gdLst/>
            <a:ahLst/>
            <a:cxnLst/>
            <a:rect r="r" b="b" t="t" l="l"/>
            <a:pathLst>
              <a:path h="2437854" w="5821931">
                <a:moveTo>
                  <a:pt x="0" y="0"/>
                </a:moveTo>
                <a:lnTo>
                  <a:pt x="5821931" y="0"/>
                </a:lnTo>
                <a:lnTo>
                  <a:pt x="5821931" y="2437854"/>
                </a:lnTo>
                <a:lnTo>
                  <a:pt x="0" y="2437854"/>
                </a:lnTo>
                <a:lnTo>
                  <a:pt x="0" y="0"/>
                </a:lnTo>
                <a:close/>
              </a:path>
            </a:pathLst>
          </a:custGeom>
          <a:blipFill>
            <a:blip r:embed="rId4"/>
            <a:stretch>
              <a:fillRect l="-1080" t="0" r="-4321" b="0"/>
            </a:stretch>
          </a:blipFill>
        </p:spPr>
      </p:sp>
      <p:sp>
        <p:nvSpPr>
          <p:cNvPr name="Freeform 9" id="9"/>
          <p:cNvSpPr/>
          <p:nvPr/>
        </p:nvSpPr>
        <p:spPr>
          <a:xfrm flipH="false" flipV="false" rot="0">
            <a:off x="12587391" y="13537"/>
            <a:ext cx="5700609" cy="7910789"/>
          </a:xfrm>
          <a:custGeom>
            <a:avLst/>
            <a:gdLst/>
            <a:ahLst/>
            <a:cxnLst/>
            <a:rect r="r" b="b" t="t" l="l"/>
            <a:pathLst>
              <a:path h="7910789" w="5700609">
                <a:moveTo>
                  <a:pt x="0" y="0"/>
                </a:moveTo>
                <a:lnTo>
                  <a:pt x="5700609" y="0"/>
                </a:lnTo>
                <a:lnTo>
                  <a:pt x="5700609" y="7910789"/>
                </a:lnTo>
                <a:lnTo>
                  <a:pt x="0" y="7910789"/>
                </a:lnTo>
                <a:lnTo>
                  <a:pt x="0" y="0"/>
                </a:lnTo>
                <a:close/>
              </a:path>
            </a:pathLst>
          </a:custGeom>
          <a:blipFill>
            <a:blip r:embed="rId5"/>
            <a:stretch>
              <a:fillRect l="0" t="0" r="0" b="0"/>
            </a:stretch>
          </a:blipFill>
        </p:spPr>
      </p:sp>
      <p:sp>
        <p:nvSpPr>
          <p:cNvPr name="TextBox 10" id="10"/>
          <p:cNvSpPr txBox="true"/>
          <p:nvPr/>
        </p:nvSpPr>
        <p:spPr>
          <a:xfrm rot="0">
            <a:off x="0" y="141605"/>
            <a:ext cx="6242765" cy="887095"/>
          </a:xfrm>
          <a:prstGeom prst="rect">
            <a:avLst/>
          </a:prstGeom>
        </p:spPr>
        <p:txBody>
          <a:bodyPr anchor="t" rtlCol="false" tIns="0" lIns="0" bIns="0" rIns="0">
            <a:spAutoFit/>
          </a:bodyPr>
          <a:lstStyle/>
          <a:p>
            <a:pPr algn="ctr">
              <a:lnSpc>
                <a:spcPts val="7279"/>
              </a:lnSpc>
            </a:pPr>
            <a:r>
              <a:rPr lang="en-US" sz="5199" b="true">
                <a:solidFill>
                  <a:srgbClr val="48FCFA"/>
                </a:solidFill>
                <a:latin typeface="Canva Sans Bold"/>
                <a:ea typeface="Canva Sans Bold"/>
                <a:cs typeface="Canva Sans Bold"/>
                <a:sym typeface="Canva Sans Bold"/>
              </a:rPr>
              <a:t>module: tkinter</a:t>
            </a:r>
          </a:p>
        </p:txBody>
      </p:sp>
      <p:sp>
        <p:nvSpPr>
          <p:cNvPr name="TextBox 11" id="11"/>
          <p:cNvSpPr txBox="true"/>
          <p:nvPr/>
        </p:nvSpPr>
        <p:spPr>
          <a:xfrm rot="0">
            <a:off x="-57021" y="5165610"/>
            <a:ext cx="7626552" cy="887095"/>
          </a:xfrm>
          <a:prstGeom prst="rect">
            <a:avLst/>
          </a:prstGeom>
        </p:spPr>
        <p:txBody>
          <a:bodyPr anchor="t" rtlCol="false" tIns="0" lIns="0" bIns="0" rIns="0">
            <a:spAutoFit/>
          </a:bodyPr>
          <a:lstStyle/>
          <a:p>
            <a:pPr algn="ctr">
              <a:lnSpc>
                <a:spcPts val="7279"/>
              </a:lnSpc>
            </a:pPr>
            <a:r>
              <a:rPr lang="en-US" sz="5199" b="true">
                <a:solidFill>
                  <a:srgbClr val="48FCFA"/>
                </a:solidFill>
                <a:latin typeface="Canva Sans Bold"/>
                <a:ea typeface="Canva Sans Bold"/>
                <a:cs typeface="Canva Sans Bold"/>
                <a:sym typeface="Canva Sans Bold"/>
              </a:rPr>
              <a:t>Function: start_talk</a:t>
            </a:r>
          </a:p>
        </p:txBody>
      </p:sp>
      <p:sp>
        <p:nvSpPr>
          <p:cNvPr name="TextBox 12" id="12"/>
          <p:cNvSpPr txBox="true"/>
          <p:nvPr/>
        </p:nvSpPr>
        <p:spPr>
          <a:xfrm rot="0">
            <a:off x="96117" y="1119273"/>
            <a:ext cx="11746463" cy="2380615"/>
          </a:xfrm>
          <a:prstGeom prst="rect">
            <a:avLst/>
          </a:prstGeom>
        </p:spPr>
        <p:txBody>
          <a:bodyPr anchor="t" rtlCol="false" tIns="0" lIns="0" bIns="0" rIns="0">
            <a:spAutoFit/>
          </a:bodyPr>
          <a:lstStyle/>
          <a:p>
            <a:pPr algn="ctr">
              <a:lnSpc>
                <a:spcPts val="4759"/>
              </a:lnSpc>
            </a:pPr>
            <a:r>
              <a:rPr lang="en-US" sz="3399">
                <a:solidFill>
                  <a:srgbClr val="48FCFA"/>
                </a:solidFill>
                <a:latin typeface="Canva Sans"/>
                <a:ea typeface="Canva Sans"/>
                <a:cs typeface="Canva Sans"/>
                <a:sym typeface="Canva Sans"/>
              </a:rPr>
              <a:t>tkinter is a Python library used for creating graphical user interfaces (GUIs). It provides tools for building windows, buttons, labels, and other interactive elements in desktop applications.</a:t>
            </a:r>
          </a:p>
        </p:txBody>
      </p:sp>
      <p:sp>
        <p:nvSpPr>
          <p:cNvPr name="TextBox 13" id="13"/>
          <p:cNvSpPr txBox="true"/>
          <p:nvPr/>
        </p:nvSpPr>
        <p:spPr>
          <a:xfrm rot="0">
            <a:off x="316265" y="5590108"/>
            <a:ext cx="11746463" cy="2980690"/>
          </a:xfrm>
          <a:prstGeom prst="rect">
            <a:avLst/>
          </a:prstGeom>
        </p:spPr>
        <p:txBody>
          <a:bodyPr anchor="t" rtlCol="false" tIns="0" lIns="0" bIns="0" rIns="0">
            <a:spAutoFit/>
          </a:bodyPr>
          <a:lstStyle/>
          <a:p>
            <a:pPr algn="ctr">
              <a:lnSpc>
                <a:spcPts val="4759"/>
              </a:lnSpc>
            </a:pPr>
          </a:p>
          <a:p>
            <a:pPr algn="ctr">
              <a:lnSpc>
                <a:spcPts val="4759"/>
              </a:lnSpc>
            </a:pPr>
            <a:r>
              <a:rPr lang="en-US" sz="3399">
                <a:solidFill>
                  <a:srgbClr val="48FCFA"/>
                </a:solidFill>
                <a:latin typeface="Canva Sans"/>
                <a:ea typeface="Canva Sans"/>
                <a:cs typeface="Canva Sans"/>
                <a:sym typeface="Canva Sans"/>
              </a:rPr>
              <a:t>The start_talk function in JARVIS plays a greeting GIF, speaks a message to indicate it's listening, and starts a separate thread to process voice commands.</a:t>
            </a:r>
          </a:p>
          <a:p>
            <a:pPr algn="ctr">
              <a:lnSpc>
                <a:spcPts val="475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C20"/>
        </a:solidFill>
      </p:bgPr>
    </p:bg>
    <p:spTree>
      <p:nvGrpSpPr>
        <p:cNvPr id="1" name=""/>
        <p:cNvGrpSpPr/>
        <p:nvPr/>
      </p:nvGrpSpPr>
      <p:grpSpPr>
        <a:xfrm>
          <a:off x="0" y="0"/>
          <a:ext cx="0" cy="0"/>
          <a:chOff x="0" y="0"/>
          <a:chExt cx="0" cy="0"/>
        </a:xfrm>
      </p:grpSpPr>
      <p:grpSp>
        <p:nvGrpSpPr>
          <p:cNvPr name="Group 2" id="2"/>
          <p:cNvGrpSpPr/>
          <p:nvPr/>
        </p:nvGrpSpPr>
        <p:grpSpPr>
          <a:xfrm rot="0">
            <a:off x="12062728" y="0"/>
            <a:ext cx="524663" cy="10287000"/>
            <a:chOff x="0" y="0"/>
            <a:chExt cx="138183" cy="2709333"/>
          </a:xfrm>
        </p:grpSpPr>
        <p:sp>
          <p:nvSpPr>
            <p:cNvPr name="Freeform 3" id="3"/>
            <p:cNvSpPr/>
            <p:nvPr/>
          </p:nvSpPr>
          <p:spPr>
            <a:xfrm flipH="false" flipV="false" rot="0">
              <a:off x="0" y="0"/>
              <a:ext cx="138183" cy="2709333"/>
            </a:xfrm>
            <a:custGeom>
              <a:avLst/>
              <a:gdLst/>
              <a:ahLst/>
              <a:cxnLst/>
              <a:rect r="r" b="b" t="t" l="l"/>
              <a:pathLst>
                <a:path h="2709333" w="138183">
                  <a:moveTo>
                    <a:pt x="0" y="0"/>
                  </a:moveTo>
                  <a:lnTo>
                    <a:pt x="138183" y="0"/>
                  </a:lnTo>
                  <a:lnTo>
                    <a:pt x="138183" y="2709333"/>
                  </a:lnTo>
                  <a:lnTo>
                    <a:pt x="0" y="2709333"/>
                  </a:lnTo>
                  <a:close/>
                </a:path>
              </a:pathLst>
            </a:custGeom>
            <a:solidFill>
              <a:srgbClr val="004AAD"/>
            </a:solidFill>
          </p:spPr>
        </p:sp>
        <p:sp>
          <p:nvSpPr>
            <p:cNvPr name="TextBox 4" id="4"/>
            <p:cNvSpPr txBox="true"/>
            <p:nvPr/>
          </p:nvSpPr>
          <p:spPr>
            <a:xfrm>
              <a:off x="0" y="-38100"/>
              <a:ext cx="138183"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true" rot="0">
            <a:off x="0" y="0"/>
            <a:ext cx="3504657" cy="4419785"/>
          </a:xfrm>
          <a:custGeom>
            <a:avLst/>
            <a:gdLst/>
            <a:ahLst/>
            <a:cxnLst/>
            <a:rect r="r" b="b" t="t" l="l"/>
            <a:pathLst>
              <a:path h="4419785" w="3504657">
                <a:moveTo>
                  <a:pt x="3504657" y="4419785"/>
                </a:moveTo>
                <a:lnTo>
                  <a:pt x="0" y="4419785"/>
                </a:lnTo>
                <a:lnTo>
                  <a:pt x="0" y="0"/>
                </a:lnTo>
                <a:lnTo>
                  <a:pt x="3504657" y="0"/>
                </a:lnTo>
                <a:lnTo>
                  <a:pt x="3504657" y="4419785"/>
                </a:lnTo>
                <a:close/>
              </a:path>
            </a:pathLst>
          </a:custGeom>
          <a:blipFill>
            <a:blip r:embed="rId2">
              <a:alphaModFix amt="27000"/>
            </a:blip>
            <a:stretch>
              <a:fillRect l="-7178" t="0" r="0" b="0"/>
            </a:stretch>
          </a:blipFill>
        </p:spPr>
      </p:sp>
      <p:sp>
        <p:nvSpPr>
          <p:cNvPr name="Freeform 6" id="6"/>
          <p:cNvSpPr/>
          <p:nvPr/>
        </p:nvSpPr>
        <p:spPr>
          <a:xfrm flipH="true" flipV="true" rot="0">
            <a:off x="0" y="7529711"/>
            <a:ext cx="3756255" cy="4419785"/>
          </a:xfrm>
          <a:custGeom>
            <a:avLst/>
            <a:gdLst/>
            <a:ahLst/>
            <a:cxnLst/>
            <a:rect r="r" b="b" t="t" l="l"/>
            <a:pathLst>
              <a:path h="4419785" w="3756255">
                <a:moveTo>
                  <a:pt x="3756255" y="4419785"/>
                </a:moveTo>
                <a:lnTo>
                  <a:pt x="0" y="4419785"/>
                </a:lnTo>
                <a:lnTo>
                  <a:pt x="0" y="0"/>
                </a:lnTo>
                <a:lnTo>
                  <a:pt x="3756255" y="0"/>
                </a:lnTo>
                <a:lnTo>
                  <a:pt x="3756255" y="4419785"/>
                </a:lnTo>
                <a:close/>
              </a:path>
            </a:pathLst>
          </a:custGeom>
          <a:blipFill>
            <a:blip r:embed="rId2">
              <a:alphaModFix amt="27000"/>
            </a:blip>
            <a:stretch>
              <a:fillRect l="0" t="0" r="0" b="0"/>
            </a:stretch>
          </a:blipFill>
        </p:spPr>
      </p:sp>
      <p:sp>
        <p:nvSpPr>
          <p:cNvPr name="Freeform 7" id="7"/>
          <p:cNvSpPr/>
          <p:nvPr/>
        </p:nvSpPr>
        <p:spPr>
          <a:xfrm flipH="false" flipV="false" rot="5400000">
            <a:off x="-4427666" y="4175811"/>
            <a:ext cx="10912732" cy="2170100"/>
          </a:xfrm>
          <a:custGeom>
            <a:avLst/>
            <a:gdLst/>
            <a:ahLst/>
            <a:cxnLst/>
            <a:rect r="r" b="b" t="t" l="l"/>
            <a:pathLst>
              <a:path h="2170100" w="10912732">
                <a:moveTo>
                  <a:pt x="0" y="0"/>
                </a:moveTo>
                <a:lnTo>
                  <a:pt x="10912732" y="0"/>
                </a:lnTo>
                <a:lnTo>
                  <a:pt x="10912732" y="2170099"/>
                </a:lnTo>
                <a:lnTo>
                  <a:pt x="0" y="2170099"/>
                </a:lnTo>
                <a:lnTo>
                  <a:pt x="0" y="0"/>
                </a:lnTo>
                <a:close/>
              </a:path>
            </a:pathLst>
          </a:custGeom>
          <a:blipFill>
            <a:blip r:embed="rId3"/>
            <a:stretch>
              <a:fillRect l="0" t="-21344" r="0" b="-21344"/>
            </a:stretch>
          </a:blipFill>
        </p:spPr>
      </p:sp>
      <p:sp>
        <p:nvSpPr>
          <p:cNvPr name="TextBox 8" id="8"/>
          <p:cNvSpPr txBox="true"/>
          <p:nvPr/>
        </p:nvSpPr>
        <p:spPr>
          <a:xfrm rot="0">
            <a:off x="-764639" y="141605"/>
            <a:ext cx="8538593" cy="887095"/>
          </a:xfrm>
          <a:prstGeom prst="rect">
            <a:avLst/>
          </a:prstGeom>
        </p:spPr>
        <p:txBody>
          <a:bodyPr anchor="t" rtlCol="false" tIns="0" lIns="0" bIns="0" rIns="0">
            <a:spAutoFit/>
          </a:bodyPr>
          <a:lstStyle/>
          <a:p>
            <a:pPr algn="ctr">
              <a:lnSpc>
                <a:spcPts val="7279"/>
              </a:lnSpc>
            </a:pPr>
            <a:r>
              <a:rPr lang="en-US" sz="5199" b="true">
                <a:solidFill>
                  <a:srgbClr val="48FCFA"/>
                </a:solidFill>
                <a:latin typeface="Canva Sans Bold"/>
                <a:ea typeface="Canva Sans Bold"/>
                <a:cs typeface="Canva Sans Bold"/>
                <a:sym typeface="Canva Sans Bold"/>
              </a:rPr>
              <a:t>module: pillow(PIL)</a:t>
            </a:r>
          </a:p>
        </p:txBody>
      </p:sp>
      <p:sp>
        <p:nvSpPr>
          <p:cNvPr name="TextBox 9" id="9"/>
          <p:cNvSpPr txBox="true"/>
          <p:nvPr/>
        </p:nvSpPr>
        <p:spPr>
          <a:xfrm rot="0">
            <a:off x="172973" y="1134998"/>
            <a:ext cx="11746463" cy="2980690"/>
          </a:xfrm>
          <a:prstGeom prst="rect">
            <a:avLst/>
          </a:prstGeom>
        </p:spPr>
        <p:txBody>
          <a:bodyPr anchor="t" rtlCol="false" tIns="0" lIns="0" bIns="0" rIns="0">
            <a:spAutoFit/>
          </a:bodyPr>
          <a:lstStyle/>
          <a:p>
            <a:pPr algn="ctr">
              <a:lnSpc>
                <a:spcPts val="4759"/>
              </a:lnSpc>
            </a:pPr>
            <a:r>
              <a:rPr lang="en-US" sz="3399">
                <a:solidFill>
                  <a:srgbClr val="48FCFA"/>
                </a:solidFill>
                <a:latin typeface="Canva Sans"/>
                <a:ea typeface="Canva Sans"/>
                <a:cs typeface="Canva Sans"/>
                <a:sym typeface="Canva Sans"/>
              </a:rPr>
              <a:t>Pillow is a Python library for image processing that allows you to open, manipulate, and save various image file formats. It supports tasks like resizing, cropping, and converting images, as well as handling GIFs and other image operations.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C20"/>
        </a:solidFill>
      </p:bgPr>
    </p:bg>
    <p:spTree>
      <p:nvGrpSpPr>
        <p:cNvPr id="1" name=""/>
        <p:cNvGrpSpPr/>
        <p:nvPr/>
      </p:nvGrpSpPr>
      <p:grpSpPr>
        <a:xfrm>
          <a:off x="0" y="0"/>
          <a:ext cx="0" cy="0"/>
          <a:chOff x="0" y="0"/>
          <a:chExt cx="0" cy="0"/>
        </a:xfrm>
      </p:grpSpPr>
      <p:grpSp>
        <p:nvGrpSpPr>
          <p:cNvPr name="Group 2" id="2"/>
          <p:cNvGrpSpPr/>
          <p:nvPr/>
        </p:nvGrpSpPr>
        <p:grpSpPr>
          <a:xfrm rot="0">
            <a:off x="12062728" y="0"/>
            <a:ext cx="524663" cy="10287000"/>
            <a:chOff x="0" y="0"/>
            <a:chExt cx="138183" cy="2709333"/>
          </a:xfrm>
        </p:grpSpPr>
        <p:sp>
          <p:nvSpPr>
            <p:cNvPr name="Freeform 3" id="3"/>
            <p:cNvSpPr/>
            <p:nvPr/>
          </p:nvSpPr>
          <p:spPr>
            <a:xfrm flipH="false" flipV="false" rot="0">
              <a:off x="0" y="0"/>
              <a:ext cx="138183" cy="2709333"/>
            </a:xfrm>
            <a:custGeom>
              <a:avLst/>
              <a:gdLst/>
              <a:ahLst/>
              <a:cxnLst/>
              <a:rect r="r" b="b" t="t" l="l"/>
              <a:pathLst>
                <a:path h="2709333" w="138183">
                  <a:moveTo>
                    <a:pt x="0" y="0"/>
                  </a:moveTo>
                  <a:lnTo>
                    <a:pt x="138183" y="0"/>
                  </a:lnTo>
                  <a:lnTo>
                    <a:pt x="138183" y="2709333"/>
                  </a:lnTo>
                  <a:lnTo>
                    <a:pt x="0" y="2709333"/>
                  </a:lnTo>
                  <a:close/>
                </a:path>
              </a:pathLst>
            </a:custGeom>
            <a:solidFill>
              <a:srgbClr val="004AAD"/>
            </a:solidFill>
          </p:spPr>
        </p:sp>
        <p:sp>
          <p:nvSpPr>
            <p:cNvPr name="TextBox 4" id="4"/>
            <p:cNvSpPr txBox="true"/>
            <p:nvPr/>
          </p:nvSpPr>
          <p:spPr>
            <a:xfrm>
              <a:off x="0" y="-38100"/>
              <a:ext cx="138183"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true" rot="0">
            <a:off x="0" y="0"/>
            <a:ext cx="3504657" cy="4419785"/>
          </a:xfrm>
          <a:custGeom>
            <a:avLst/>
            <a:gdLst/>
            <a:ahLst/>
            <a:cxnLst/>
            <a:rect r="r" b="b" t="t" l="l"/>
            <a:pathLst>
              <a:path h="4419785" w="3504657">
                <a:moveTo>
                  <a:pt x="3504657" y="4419785"/>
                </a:moveTo>
                <a:lnTo>
                  <a:pt x="0" y="4419785"/>
                </a:lnTo>
                <a:lnTo>
                  <a:pt x="0" y="0"/>
                </a:lnTo>
                <a:lnTo>
                  <a:pt x="3504657" y="0"/>
                </a:lnTo>
                <a:lnTo>
                  <a:pt x="3504657" y="4419785"/>
                </a:lnTo>
                <a:close/>
              </a:path>
            </a:pathLst>
          </a:custGeom>
          <a:blipFill>
            <a:blip r:embed="rId2">
              <a:alphaModFix amt="27000"/>
            </a:blip>
            <a:stretch>
              <a:fillRect l="-7178" t="0" r="0" b="0"/>
            </a:stretch>
          </a:blipFill>
        </p:spPr>
      </p:sp>
      <p:sp>
        <p:nvSpPr>
          <p:cNvPr name="Freeform 6" id="6"/>
          <p:cNvSpPr/>
          <p:nvPr/>
        </p:nvSpPr>
        <p:spPr>
          <a:xfrm flipH="true" flipV="true" rot="0">
            <a:off x="0" y="7529711"/>
            <a:ext cx="3756255" cy="4419785"/>
          </a:xfrm>
          <a:custGeom>
            <a:avLst/>
            <a:gdLst/>
            <a:ahLst/>
            <a:cxnLst/>
            <a:rect r="r" b="b" t="t" l="l"/>
            <a:pathLst>
              <a:path h="4419785" w="3756255">
                <a:moveTo>
                  <a:pt x="3756255" y="4419785"/>
                </a:moveTo>
                <a:lnTo>
                  <a:pt x="0" y="4419785"/>
                </a:lnTo>
                <a:lnTo>
                  <a:pt x="0" y="0"/>
                </a:lnTo>
                <a:lnTo>
                  <a:pt x="3756255" y="0"/>
                </a:lnTo>
                <a:lnTo>
                  <a:pt x="3756255" y="4419785"/>
                </a:lnTo>
                <a:close/>
              </a:path>
            </a:pathLst>
          </a:custGeom>
          <a:blipFill>
            <a:blip r:embed="rId2">
              <a:alphaModFix amt="27000"/>
            </a:blip>
            <a:stretch>
              <a:fillRect l="0" t="0" r="0" b="0"/>
            </a:stretch>
          </a:blipFill>
        </p:spPr>
      </p:sp>
      <p:sp>
        <p:nvSpPr>
          <p:cNvPr name="Freeform 7" id="7"/>
          <p:cNvSpPr/>
          <p:nvPr/>
        </p:nvSpPr>
        <p:spPr>
          <a:xfrm flipH="false" flipV="false" rot="5400000">
            <a:off x="-4427666" y="4175811"/>
            <a:ext cx="10912732" cy="2170100"/>
          </a:xfrm>
          <a:custGeom>
            <a:avLst/>
            <a:gdLst/>
            <a:ahLst/>
            <a:cxnLst/>
            <a:rect r="r" b="b" t="t" l="l"/>
            <a:pathLst>
              <a:path h="2170100" w="10912732">
                <a:moveTo>
                  <a:pt x="0" y="0"/>
                </a:moveTo>
                <a:lnTo>
                  <a:pt x="10912732" y="0"/>
                </a:lnTo>
                <a:lnTo>
                  <a:pt x="10912732" y="2170099"/>
                </a:lnTo>
                <a:lnTo>
                  <a:pt x="0" y="2170099"/>
                </a:lnTo>
                <a:lnTo>
                  <a:pt x="0" y="0"/>
                </a:lnTo>
                <a:close/>
              </a:path>
            </a:pathLst>
          </a:custGeom>
          <a:blipFill>
            <a:blip r:embed="rId3"/>
            <a:stretch>
              <a:fillRect l="0" t="-21344" r="0" b="-21344"/>
            </a:stretch>
          </a:blipFill>
        </p:spPr>
      </p:sp>
      <p:sp>
        <p:nvSpPr>
          <p:cNvPr name="Freeform 8" id="8"/>
          <p:cNvSpPr/>
          <p:nvPr/>
        </p:nvSpPr>
        <p:spPr>
          <a:xfrm flipH="false" flipV="false" rot="0">
            <a:off x="12596916" y="5790133"/>
            <a:ext cx="5691084" cy="3151951"/>
          </a:xfrm>
          <a:custGeom>
            <a:avLst/>
            <a:gdLst/>
            <a:ahLst/>
            <a:cxnLst/>
            <a:rect r="r" b="b" t="t" l="l"/>
            <a:pathLst>
              <a:path h="3151951" w="5691084">
                <a:moveTo>
                  <a:pt x="0" y="0"/>
                </a:moveTo>
                <a:lnTo>
                  <a:pt x="5691084" y="0"/>
                </a:lnTo>
                <a:lnTo>
                  <a:pt x="5691084" y="3151951"/>
                </a:lnTo>
                <a:lnTo>
                  <a:pt x="0" y="3151951"/>
                </a:lnTo>
                <a:lnTo>
                  <a:pt x="0" y="0"/>
                </a:lnTo>
                <a:close/>
              </a:path>
            </a:pathLst>
          </a:custGeom>
          <a:blipFill>
            <a:blip r:embed="rId4"/>
            <a:stretch>
              <a:fillRect l="-982" t="0" r="-2946" b="0"/>
            </a:stretch>
          </a:blipFill>
        </p:spPr>
      </p:sp>
      <p:pic>
        <p:nvPicPr>
          <p:cNvPr name="Picture 9" id="9">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12596916" y="0"/>
            <a:ext cx="5656783" cy="5656783"/>
          </a:xfrm>
          <a:prstGeom prst="rect">
            <a:avLst/>
          </a:prstGeom>
        </p:spPr>
      </p:pic>
      <p:sp>
        <p:nvSpPr>
          <p:cNvPr name="TextBox 10" id="10"/>
          <p:cNvSpPr txBox="true"/>
          <p:nvPr/>
        </p:nvSpPr>
        <p:spPr>
          <a:xfrm rot="0">
            <a:off x="-764639" y="141605"/>
            <a:ext cx="8538593" cy="887095"/>
          </a:xfrm>
          <a:prstGeom prst="rect">
            <a:avLst/>
          </a:prstGeom>
        </p:spPr>
        <p:txBody>
          <a:bodyPr anchor="t" rtlCol="false" tIns="0" lIns="0" bIns="0" rIns="0">
            <a:spAutoFit/>
          </a:bodyPr>
          <a:lstStyle/>
          <a:p>
            <a:pPr algn="ctr">
              <a:lnSpc>
                <a:spcPts val="7279"/>
              </a:lnSpc>
            </a:pPr>
            <a:r>
              <a:rPr lang="en-US" sz="5199" b="true">
                <a:solidFill>
                  <a:srgbClr val="48FCFA"/>
                </a:solidFill>
                <a:latin typeface="Canva Sans Bold"/>
                <a:ea typeface="Canva Sans Bold"/>
                <a:cs typeface="Canva Sans Bold"/>
                <a:sym typeface="Canva Sans Bold"/>
              </a:rPr>
              <a:t>module: pillow(PIL)</a:t>
            </a:r>
          </a:p>
        </p:txBody>
      </p:sp>
      <p:sp>
        <p:nvSpPr>
          <p:cNvPr name="TextBox 11" id="11"/>
          <p:cNvSpPr txBox="true"/>
          <p:nvPr/>
        </p:nvSpPr>
        <p:spPr>
          <a:xfrm rot="0">
            <a:off x="-528767" y="5165610"/>
            <a:ext cx="7626552" cy="887095"/>
          </a:xfrm>
          <a:prstGeom prst="rect">
            <a:avLst/>
          </a:prstGeom>
        </p:spPr>
        <p:txBody>
          <a:bodyPr anchor="t" rtlCol="false" tIns="0" lIns="0" bIns="0" rIns="0">
            <a:spAutoFit/>
          </a:bodyPr>
          <a:lstStyle/>
          <a:p>
            <a:pPr algn="ctr">
              <a:lnSpc>
                <a:spcPts val="7279"/>
              </a:lnSpc>
            </a:pPr>
            <a:r>
              <a:rPr lang="en-US" sz="5199" b="true">
                <a:solidFill>
                  <a:srgbClr val="48FCFA"/>
                </a:solidFill>
                <a:latin typeface="Canva Sans Bold"/>
                <a:ea typeface="Canva Sans Bold"/>
                <a:cs typeface="Canva Sans Bold"/>
                <a:sym typeface="Canva Sans Bold"/>
              </a:rPr>
              <a:t>Function: play_gif</a:t>
            </a:r>
          </a:p>
        </p:txBody>
      </p:sp>
      <p:sp>
        <p:nvSpPr>
          <p:cNvPr name="TextBox 12" id="12"/>
          <p:cNvSpPr txBox="true"/>
          <p:nvPr/>
        </p:nvSpPr>
        <p:spPr>
          <a:xfrm rot="0">
            <a:off x="172973" y="1134998"/>
            <a:ext cx="11746463" cy="2980690"/>
          </a:xfrm>
          <a:prstGeom prst="rect">
            <a:avLst/>
          </a:prstGeom>
        </p:spPr>
        <p:txBody>
          <a:bodyPr anchor="t" rtlCol="false" tIns="0" lIns="0" bIns="0" rIns="0">
            <a:spAutoFit/>
          </a:bodyPr>
          <a:lstStyle/>
          <a:p>
            <a:pPr algn="ctr">
              <a:lnSpc>
                <a:spcPts val="4759"/>
              </a:lnSpc>
            </a:pPr>
            <a:r>
              <a:rPr lang="en-US" sz="3399">
                <a:solidFill>
                  <a:srgbClr val="48FCFA"/>
                </a:solidFill>
                <a:latin typeface="Canva Sans"/>
                <a:ea typeface="Canva Sans"/>
                <a:cs typeface="Canva Sans"/>
                <a:sym typeface="Canva Sans"/>
              </a:rPr>
              <a:t>Pillow is a Python library for image processing that allows you to open, manipulate, and save various image file formats. It supports tasks like resizing, cropping, and converting images, as well as handling GIFs and other image operations.</a:t>
            </a:r>
          </a:p>
        </p:txBody>
      </p:sp>
      <p:sp>
        <p:nvSpPr>
          <p:cNvPr name="TextBox 13" id="13"/>
          <p:cNvSpPr txBox="true"/>
          <p:nvPr/>
        </p:nvSpPr>
        <p:spPr>
          <a:xfrm rot="0">
            <a:off x="306740" y="5590108"/>
            <a:ext cx="11746463" cy="4180840"/>
          </a:xfrm>
          <a:prstGeom prst="rect">
            <a:avLst/>
          </a:prstGeom>
        </p:spPr>
        <p:txBody>
          <a:bodyPr anchor="t" rtlCol="false" tIns="0" lIns="0" bIns="0" rIns="0">
            <a:spAutoFit/>
          </a:bodyPr>
          <a:lstStyle/>
          <a:p>
            <a:pPr algn="ctr">
              <a:lnSpc>
                <a:spcPts val="4759"/>
              </a:lnSpc>
            </a:pPr>
          </a:p>
          <a:p>
            <a:pPr algn="ctr">
              <a:lnSpc>
                <a:spcPts val="4759"/>
              </a:lnSpc>
            </a:pPr>
            <a:r>
              <a:rPr lang="en-US" sz="3399">
                <a:solidFill>
                  <a:srgbClr val="48FCFA"/>
                </a:solidFill>
                <a:latin typeface="Canva Sans"/>
                <a:ea typeface="Canva Sans"/>
                <a:cs typeface="Canva Sans"/>
                <a:sym typeface="Canva Sans"/>
              </a:rPr>
              <a:t>The play_gif function in JARVIS animates GIFs by cycling through their frames in the GUI. It can loop the animation continuously or play it once, with the option to trigger additional actions when the animation completes.</a:t>
            </a:r>
          </a:p>
          <a:p>
            <a:pPr algn="ctr">
              <a:lnSpc>
                <a:spcPts val="4759"/>
              </a:lnSpc>
            </a:pPr>
          </a:p>
        </p:txBody>
      </p:sp>
    </p:spTree>
  </p:cSld>
  <p:clrMapOvr>
    <a:masterClrMapping/>
  </p:clrMapOvr>
  <p:timing>
    <p:tnLst>
      <p:par>
        <p:cTn dur="indefinite" restart="never" nodeType="tmRoot">
          <p:childTnLst>
            <p:video>
              <p:cMediaNode vol="0">
                <p:cTn fill="hold" display="false">
                  <p:stCondLst>
                    <p:cond delay="indefinite"/>
                  </p:stCondLst>
                </p:cTn>
                <p:tgtEl>
                  <p:spTgt spid="9"/>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C20"/>
        </a:solidFill>
      </p:bgPr>
    </p:bg>
    <p:spTree>
      <p:nvGrpSpPr>
        <p:cNvPr id="1" name=""/>
        <p:cNvGrpSpPr/>
        <p:nvPr/>
      </p:nvGrpSpPr>
      <p:grpSpPr>
        <a:xfrm>
          <a:off x="0" y="0"/>
          <a:ext cx="0" cy="0"/>
          <a:chOff x="0" y="0"/>
          <a:chExt cx="0" cy="0"/>
        </a:xfrm>
      </p:grpSpPr>
      <p:grpSp>
        <p:nvGrpSpPr>
          <p:cNvPr name="Group 2" id="2"/>
          <p:cNvGrpSpPr/>
          <p:nvPr/>
        </p:nvGrpSpPr>
        <p:grpSpPr>
          <a:xfrm rot="0">
            <a:off x="12062728" y="0"/>
            <a:ext cx="524663" cy="10287000"/>
            <a:chOff x="0" y="0"/>
            <a:chExt cx="138183" cy="2709333"/>
          </a:xfrm>
        </p:grpSpPr>
        <p:sp>
          <p:nvSpPr>
            <p:cNvPr name="Freeform 3" id="3"/>
            <p:cNvSpPr/>
            <p:nvPr/>
          </p:nvSpPr>
          <p:spPr>
            <a:xfrm flipH="false" flipV="false" rot="0">
              <a:off x="0" y="0"/>
              <a:ext cx="138183" cy="2709333"/>
            </a:xfrm>
            <a:custGeom>
              <a:avLst/>
              <a:gdLst/>
              <a:ahLst/>
              <a:cxnLst/>
              <a:rect r="r" b="b" t="t" l="l"/>
              <a:pathLst>
                <a:path h="2709333" w="138183">
                  <a:moveTo>
                    <a:pt x="0" y="0"/>
                  </a:moveTo>
                  <a:lnTo>
                    <a:pt x="138183" y="0"/>
                  </a:lnTo>
                  <a:lnTo>
                    <a:pt x="138183" y="2709333"/>
                  </a:lnTo>
                  <a:lnTo>
                    <a:pt x="0" y="2709333"/>
                  </a:lnTo>
                  <a:close/>
                </a:path>
              </a:pathLst>
            </a:custGeom>
            <a:solidFill>
              <a:srgbClr val="004AAD"/>
            </a:solidFill>
          </p:spPr>
        </p:sp>
        <p:sp>
          <p:nvSpPr>
            <p:cNvPr name="TextBox 4" id="4"/>
            <p:cNvSpPr txBox="true"/>
            <p:nvPr/>
          </p:nvSpPr>
          <p:spPr>
            <a:xfrm>
              <a:off x="0" y="-38100"/>
              <a:ext cx="138183"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true" rot="0">
            <a:off x="0" y="0"/>
            <a:ext cx="3504657" cy="4419785"/>
          </a:xfrm>
          <a:custGeom>
            <a:avLst/>
            <a:gdLst/>
            <a:ahLst/>
            <a:cxnLst/>
            <a:rect r="r" b="b" t="t" l="l"/>
            <a:pathLst>
              <a:path h="4419785" w="3504657">
                <a:moveTo>
                  <a:pt x="3504657" y="4419785"/>
                </a:moveTo>
                <a:lnTo>
                  <a:pt x="0" y="4419785"/>
                </a:lnTo>
                <a:lnTo>
                  <a:pt x="0" y="0"/>
                </a:lnTo>
                <a:lnTo>
                  <a:pt x="3504657" y="0"/>
                </a:lnTo>
                <a:lnTo>
                  <a:pt x="3504657" y="4419785"/>
                </a:lnTo>
                <a:close/>
              </a:path>
            </a:pathLst>
          </a:custGeom>
          <a:blipFill>
            <a:blip r:embed="rId2">
              <a:alphaModFix amt="27000"/>
            </a:blip>
            <a:stretch>
              <a:fillRect l="-7178" t="0" r="0" b="0"/>
            </a:stretch>
          </a:blipFill>
        </p:spPr>
      </p:sp>
      <p:sp>
        <p:nvSpPr>
          <p:cNvPr name="Freeform 6" id="6"/>
          <p:cNvSpPr/>
          <p:nvPr/>
        </p:nvSpPr>
        <p:spPr>
          <a:xfrm flipH="true" flipV="true" rot="0">
            <a:off x="0" y="7529711"/>
            <a:ext cx="3756255" cy="4419785"/>
          </a:xfrm>
          <a:custGeom>
            <a:avLst/>
            <a:gdLst/>
            <a:ahLst/>
            <a:cxnLst/>
            <a:rect r="r" b="b" t="t" l="l"/>
            <a:pathLst>
              <a:path h="4419785" w="3756255">
                <a:moveTo>
                  <a:pt x="3756255" y="4419785"/>
                </a:moveTo>
                <a:lnTo>
                  <a:pt x="0" y="4419785"/>
                </a:lnTo>
                <a:lnTo>
                  <a:pt x="0" y="0"/>
                </a:lnTo>
                <a:lnTo>
                  <a:pt x="3756255" y="0"/>
                </a:lnTo>
                <a:lnTo>
                  <a:pt x="3756255" y="4419785"/>
                </a:lnTo>
                <a:close/>
              </a:path>
            </a:pathLst>
          </a:custGeom>
          <a:blipFill>
            <a:blip r:embed="rId2">
              <a:alphaModFix amt="27000"/>
            </a:blip>
            <a:stretch>
              <a:fillRect l="0" t="0" r="0" b="0"/>
            </a:stretch>
          </a:blipFill>
        </p:spPr>
      </p:sp>
      <p:sp>
        <p:nvSpPr>
          <p:cNvPr name="Freeform 7" id="7"/>
          <p:cNvSpPr/>
          <p:nvPr/>
        </p:nvSpPr>
        <p:spPr>
          <a:xfrm flipH="false" flipV="false" rot="5400000">
            <a:off x="-4427666" y="4175811"/>
            <a:ext cx="10912732" cy="2170100"/>
          </a:xfrm>
          <a:custGeom>
            <a:avLst/>
            <a:gdLst/>
            <a:ahLst/>
            <a:cxnLst/>
            <a:rect r="r" b="b" t="t" l="l"/>
            <a:pathLst>
              <a:path h="2170100" w="10912732">
                <a:moveTo>
                  <a:pt x="0" y="0"/>
                </a:moveTo>
                <a:lnTo>
                  <a:pt x="10912732" y="0"/>
                </a:lnTo>
                <a:lnTo>
                  <a:pt x="10912732" y="2170099"/>
                </a:lnTo>
                <a:lnTo>
                  <a:pt x="0" y="2170099"/>
                </a:lnTo>
                <a:lnTo>
                  <a:pt x="0" y="0"/>
                </a:lnTo>
                <a:close/>
              </a:path>
            </a:pathLst>
          </a:custGeom>
          <a:blipFill>
            <a:blip r:embed="rId3"/>
            <a:stretch>
              <a:fillRect l="0" t="-21344" r="0" b="-21344"/>
            </a:stretch>
          </a:blipFill>
        </p:spPr>
      </p:sp>
      <p:sp>
        <p:nvSpPr>
          <p:cNvPr name="TextBox 8" id="8"/>
          <p:cNvSpPr txBox="true"/>
          <p:nvPr/>
        </p:nvSpPr>
        <p:spPr>
          <a:xfrm rot="0">
            <a:off x="393121" y="141605"/>
            <a:ext cx="11306167" cy="887095"/>
          </a:xfrm>
          <a:prstGeom prst="rect">
            <a:avLst/>
          </a:prstGeom>
        </p:spPr>
        <p:txBody>
          <a:bodyPr anchor="t" rtlCol="false" tIns="0" lIns="0" bIns="0" rIns="0">
            <a:spAutoFit/>
          </a:bodyPr>
          <a:lstStyle/>
          <a:p>
            <a:pPr algn="l">
              <a:lnSpc>
                <a:spcPts val="7279"/>
              </a:lnSpc>
            </a:pPr>
            <a:r>
              <a:rPr lang="en-US" sz="5199" b="true">
                <a:solidFill>
                  <a:srgbClr val="48FCFA"/>
                </a:solidFill>
                <a:latin typeface="Canva Sans Bold"/>
                <a:ea typeface="Canva Sans Bold"/>
                <a:cs typeface="Canva Sans Bold"/>
                <a:sym typeface="Canva Sans Bold"/>
              </a:rPr>
              <a:t>module: speech_recognition</a:t>
            </a:r>
          </a:p>
        </p:txBody>
      </p:sp>
      <p:sp>
        <p:nvSpPr>
          <p:cNvPr name="TextBox 9" id="9"/>
          <p:cNvSpPr txBox="true"/>
          <p:nvPr/>
        </p:nvSpPr>
        <p:spPr>
          <a:xfrm rot="0">
            <a:off x="172973" y="839020"/>
            <a:ext cx="11746463" cy="3580765"/>
          </a:xfrm>
          <a:prstGeom prst="rect">
            <a:avLst/>
          </a:prstGeom>
        </p:spPr>
        <p:txBody>
          <a:bodyPr anchor="t" rtlCol="false" tIns="0" lIns="0" bIns="0" rIns="0">
            <a:spAutoFit/>
          </a:bodyPr>
          <a:lstStyle/>
          <a:p>
            <a:pPr algn="ctr">
              <a:lnSpc>
                <a:spcPts val="4759"/>
              </a:lnSpc>
            </a:pPr>
          </a:p>
          <a:p>
            <a:pPr algn="ctr">
              <a:lnSpc>
                <a:spcPts val="4759"/>
              </a:lnSpc>
            </a:pPr>
            <a:r>
              <a:rPr lang="en-US" sz="3399">
                <a:solidFill>
                  <a:srgbClr val="48FCFA"/>
                </a:solidFill>
                <a:latin typeface="Canva Sans"/>
                <a:ea typeface="Canva Sans"/>
                <a:cs typeface="Canva Sans"/>
                <a:sym typeface="Canva Sans"/>
              </a:rPr>
              <a:t>speech_recognition is a Python library that converts spoken words into text by capturing audio from a microphone and processing it with various speech-to-text engines, like Google's Web Speech API</a:t>
            </a:r>
          </a:p>
          <a:p>
            <a:pPr algn="ctr">
              <a:lnSpc>
                <a:spcPts val="475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C20"/>
        </a:solidFill>
      </p:bgPr>
    </p:bg>
    <p:spTree>
      <p:nvGrpSpPr>
        <p:cNvPr id="1" name=""/>
        <p:cNvGrpSpPr/>
        <p:nvPr/>
      </p:nvGrpSpPr>
      <p:grpSpPr>
        <a:xfrm>
          <a:off x="0" y="0"/>
          <a:ext cx="0" cy="0"/>
          <a:chOff x="0" y="0"/>
          <a:chExt cx="0" cy="0"/>
        </a:xfrm>
      </p:grpSpPr>
      <p:grpSp>
        <p:nvGrpSpPr>
          <p:cNvPr name="Group 2" id="2"/>
          <p:cNvGrpSpPr/>
          <p:nvPr/>
        </p:nvGrpSpPr>
        <p:grpSpPr>
          <a:xfrm rot="0">
            <a:off x="12062728" y="0"/>
            <a:ext cx="524663" cy="10287000"/>
            <a:chOff x="0" y="0"/>
            <a:chExt cx="138183" cy="2709333"/>
          </a:xfrm>
        </p:grpSpPr>
        <p:sp>
          <p:nvSpPr>
            <p:cNvPr name="Freeform 3" id="3"/>
            <p:cNvSpPr/>
            <p:nvPr/>
          </p:nvSpPr>
          <p:spPr>
            <a:xfrm flipH="false" flipV="false" rot="0">
              <a:off x="0" y="0"/>
              <a:ext cx="138183" cy="2709333"/>
            </a:xfrm>
            <a:custGeom>
              <a:avLst/>
              <a:gdLst/>
              <a:ahLst/>
              <a:cxnLst/>
              <a:rect r="r" b="b" t="t" l="l"/>
              <a:pathLst>
                <a:path h="2709333" w="138183">
                  <a:moveTo>
                    <a:pt x="0" y="0"/>
                  </a:moveTo>
                  <a:lnTo>
                    <a:pt x="138183" y="0"/>
                  </a:lnTo>
                  <a:lnTo>
                    <a:pt x="138183" y="2709333"/>
                  </a:lnTo>
                  <a:lnTo>
                    <a:pt x="0" y="2709333"/>
                  </a:lnTo>
                  <a:close/>
                </a:path>
              </a:pathLst>
            </a:custGeom>
            <a:solidFill>
              <a:srgbClr val="004AAD"/>
            </a:solidFill>
          </p:spPr>
        </p:sp>
        <p:sp>
          <p:nvSpPr>
            <p:cNvPr name="TextBox 4" id="4"/>
            <p:cNvSpPr txBox="true"/>
            <p:nvPr/>
          </p:nvSpPr>
          <p:spPr>
            <a:xfrm>
              <a:off x="0" y="-38100"/>
              <a:ext cx="138183"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true" rot="0">
            <a:off x="0" y="0"/>
            <a:ext cx="3504657" cy="4419785"/>
          </a:xfrm>
          <a:custGeom>
            <a:avLst/>
            <a:gdLst/>
            <a:ahLst/>
            <a:cxnLst/>
            <a:rect r="r" b="b" t="t" l="l"/>
            <a:pathLst>
              <a:path h="4419785" w="3504657">
                <a:moveTo>
                  <a:pt x="3504657" y="4419785"/>
                </a:moveTo>
                <a:lnTo>
                  <a:pt x="0" y="4419785"/>
                </a:lnTo>
                <a:lnTo>
                  <a:pt x="0" y="0"/>
                </a:lnTo>
                <a:lnTo>
                  <a:pt x="3504657" y="0"/>
                </a:lnTo>
                <a:lnTo>
                  <a:pt x="3504657" y="4419785"/>
                </a:lnTo>
                <a:close/>
              </a:path>
            </a:pathLst>
          </a:custGeom>
          <a:blipFill>
            <a:blip r:embed="rId2">
              <a:alphaModFix amt="27000"/>
            </a:blip>
            <a:stretch>
              <a:fillRect l="-7178" t="0" r="0" b="0"/>
            </a:stretch>
          </a:blipFill>
        </p:spPr>
      </p:sp>
      <p:sp>
        <p:nvSpPr>
          <p:cNvPr name="Freeform 6" id="6"/>
          <p:cNvSpPr/>
          <p:nvPr/>
        </p:nvSpPr>
        <p:spPr>
          <a:xfrm flipH="true" flipV="true" rot="0">
            <a:off x="0" y="7529711"/>
            <a:ext cx="3756255" cy="4419785"/>
          </a:xfrm>
          <a:custGeom>
            <a:avLst/>
            <a:gdLst/>
            <a:ahLst/>
            <a:cxnLst/>
            <a:rect r="r" b="b" t="t" l="l"/>
            <a:pathLst>
              <a:path h="4419785" w="3756255">
                <a:moveTo>
                  <a:pt x="3756255" y="4419785"/>
                </a:moveTo>
                <a:lnTo>
                  <a:pt x="0" y="4419785"/>
                </a:lnTo>
                <a:lnTo>
                  <a:pt x="0" y="0"/>
                </a:lnTo>
                <a:lnTo>
                  <a:pt x="3756255" y="0"/>
                </a:lnTo>
                <a:lnTo>
                  <a:pt x="3756255" y="4419785"/>
                </a:lnTo>
                <a:close/>
              </a:path>
            </a:pathLst>
          </a:custGeom>
          <a:blipFill>
            <a:blip r:embed="rId2">
              <a:alphaModFix amt="27000"/>
            </a:blip>
            <a:stretch>
              <a:fillRect l="0" t="0" r="0" b="0"/>
            </a:stretch>
          </a:blipFill>
        </p:spPr>
      </p:sp>
      <p:sp>
        <p:nvSpPr>
          <p:cNvPr name="Freeform 7" id="7"/>
          <p:cNvSpPr/>
          <p:nvPr/>
        </p:nvSpPr>
        <p:spPr>
          <a:xfrm flipH="false" flipV="false" rot="5400000">
            <a:off x="-4427666" y="4175811"/>
            <a:ext cx="10912732" cy="2170100"/>
          </a:xfrm>
          <a:custGeom>
            <a:avLst/>
            <a:gdLst/>
            <a:ahLst/>
            <a:cxnLst/>
            <a:rect r="r" b="b" t="t" l="l"/>
            <a:pathLst>
              <a:path h="2170100" w="10912732">
                <a:moveTo>
                  <a:pt x="0" y="0"/>
                </a:moveTo>
                <a:lnTo>
                  <a:pt x="10912732" y="0"/>
                </a:lnTo>
                <a:lnTo>
                  <a:pt x="10912732" y="2170099"/>
                </a:lnTo>
                <a:lnTo>
                  <a:pt x="0" y="2170099"/>
                </a:lnTo>
                <a:lnTo>
                  <a:pt x="0" y="0"/>
                </a:lnTo>
                <a:close/>
              </a:path>
            </a:pathLst>
          </a:custGeom>
          <a:blipFill>
            <a:blip r:embed="rId3"/>
            <a:stretch>
              <a:fillRect l="0" t="-21344" r="0" b="-21344"/>
            </a:stretch>
          </a:blipFill>
        </p:spPr>
      </p:sp>
      <p:sp>
        <p:nvSpPr>
          <p:cNvPr name="Freeform 8" id="8"/>
          <p:cNvSpPr/>
          <p:nvPr/>
        </p:nvSpPr>
        <p:spPr>
          <a:xfrm flipH="false" flipV="false" rot="0">
            <a:off x="12596916" y="5422077"/>
            <a:ext cx="5700609" cy="3748796"/>
          </a:xfrm>
          <a:custGeom>
            <a:avLst/>
            <a:gdLst/>
            <a:ahLst/>
            <a:cxnLst/>
            <a:rect r="r" b="b" t="t" l="l"/>
            <a:pathLst>
              <a:path h="3748796" w="5700609">
                <a:moveTo>
                  <a:pt x="0" y="0"/>
                </a:moveTo>
                <a:lnTo>
                  <a:pt x="5700609" y="0"/>
                </a:lnTo>
                <a:lnTo>
                  <a:pt x="5700609" y="3748796"/>
                </a:lnTo>
                <a:lnTo>
                  <a:pt x="0" y="3748796"/>
                </a:lnTo>
                <a:lnTo>
                  <a:pt x="0" y="0"/>
                </a:lnTo>
                <a:close/>
              </a:path>
            </a:pathLst>
          </a:custGeom>
          <a:blipFill>
            <a:blip r:embed="rId4"/>
            <a:stretch>
              <a:fillRect l="0" t="0" r="0" b="0"/>
            </a:stretch>
          </a:blipFill>
        </p:spPr>
      </p:sp>
      <p:sp>
        <p:nvSpPr>
          <p:cNvPr name="TextBox 9" id="9"/>
          <p:cNvSpPr txBox="true"/>
          <p:nvPr/>
        </p:nvSpPr>
        <p:spPr>
          <a:xfrm rot="0">
            <a:off x="393121" y="141605"/>
            <a:ext cx="11306167" cy="887095"/>
          </a:xfrm>
          <a:prstGeom prst="rect">
            <a:avLst/>
          </a:prstGeom>
        </p:spPr>
        <p:txBody>
          <a:bodyPr anchor="t" rtlCol="false" tIns="0" lIns="0" bIns="0" rIns="0">
            <a:spAutoFit/>
          </a:bodyPr>
          <a:lstStyle/>
          <a:p>
            <a:pPr algn="l">
              <a:lnSpc>
                <a:spcPts val="7279"/>
              </a:lnSpc>
            </a:pPr>
            <a:r>
              <a:rPr lang="en-US" sz="5199" b="true">
                <a:solidFill>
                  <a:srgbClr val="48FCFA"/>
                </a:solidFill>
                <a:latin typeface="Canva Sans Bold"/>
                <a:ea typeface="Canva Sans Bold"/>
                <a:cs typeface="Canva Sans Bold"/>
                <a:sym typeface="Canva Sans Bold"/>
              </a:rPr>
              <a:t>module: speech_recognition</a:t>
            </a:r>
          </a:p>
        </p:txBody>
      </p:sp>
      <p:sp>
        <p:nvSpPr>
          <p:cNvPr name="TextBox 10" id="10"/>
          <p:cNvSpPr txBox="true"/>
          <p:nvPr/>
        </p:nvSpPr>
        <p:spPr>
          <a:xfrm rot="0">
            <a:off x="306740" y="5165610"/>
            <a:ext cx="9214762" cy="887095"/>
          </a:xfrm>
          <a:prstGeom prst="rect">
            <a:avLst/>
          </a:prstGeom>
        </p:spPr>
        <p:txBody>
          <a:bodyPr anchor="t" rtlCol="false" tIns="0" lIns="0" bIns="0" rIns="0">
            <a:spAutoFit/>
          </a:bodyPr>
          <a:lstStyle/>
          <a:p>
            <a:pPr algn="l">
              <a:lnSpc>
                <a:spcPts val="7279"/>
              </a:lnSpc>
            </a:pPr>
            <a:r>
              <a:rPr lang="en-US" sz="5199" b="true">
                <a:solidFill>
                  <a:srgbClr val="48FCFA"/>
                </a:solidFill>
                <a:latin typeface="Canva Sans Bold"/>
                <a:ea typeface="Canva Sans Bold"/>
                <a:cs typeface="Canva Sans Bold"/>
                <a:sym typeface="Canva Sans Bold"/>
              </a:rPr>
              <a:t>Function: listen_for_speech</a:t>
            </a:r>
          </a:p>
        </p:txBody>
      </p:sp>
      <p:sp>
        <p:nvSpPr>
          <p:cNvPr name="TextBox 11" id="11"/>
          <p:cNvSpPr txBox="true"/>
          <p:nvPr/>
        </p:nvSpPr>
        <p:spPr>
          <a:xfrm rot="0">
            <a:off x="172973" y="839020"/>
            <a:ext cx="11746463" cy="3580765"/>
          </a:xfrm>
          <a:prstGeom prst="rect">
            <a:avLst/>
          </a:prstGeom>
        </p:spPr>
        <p:txBody>
          <a:bodyPr anchor="t" rtlCol="false" tIns="0" lIns="0" bIns="0" rIns="0">
            <a:spAutoFit/>
          </a:bodyPr>
          <a:lstStyle/>
          <a:p>
            <a:pPr algn="ctr">
              <a:lnSpc>
                <a:spcPts val="4759"/>
              </a:lnSpc>
            </a:pPr>
          </a:p>
          <a:p>
            <a:pPr algn="ctr">
              <a:lnSpc>
                <a:spcPts val="4759"/>
              </a:lnSpc>
            </a:pPr>
            <a:r>
              <a:rPr lang="en-US" sz="3399">
                <a:solidFill>
                  <a:srgbClr val="48FCFA"/>
                </a:solidFill>
                <a:latin typeface="Canva Sans"/>
                <a:ea typeface="Canva Sans"/>
                <a:cs typeface="Canva Sans"/>
                <a:sym typeface="Canva Sans"/>
              </a:rPr>
              <a:t>speech_recognition is a Python library that converts spoken words into text by capturing audio from a microphone and processing it with various speech-to-text engines, like Google's Web Speech API</a:t>
            </a:r>
          </a:p>
          <a:p>
            <a:pPr algn="ctr">
              <a:lnSpc>
                <a:spcPts val="4759"/>
              </a:lnSpc>
            </a:pPr>
          </a:p>
        </p:txBody>
      </p:sp>
      <p:sp>
        <p:nvSpPr>
          <p:cNvPr name="TextBox 12" id="12"/>
          <p:cNvSpPr txBox="true"/>
          <p:nvPr/>
        </p:nvSpPr>
        <p:spPr>
          <a:xfrm rot="0">
            <a:off x="306740" y="5590108"/>
            <a:ext cx="11746463" cy="3580765"/>
          </a:xfrm>
          <a:prstGeom prst="rect">
            <a:avLst/>
          </a:prstGeom>
        </p:spPr>
        <p:txBody>
          <a:bodyPr anchor="t" rtlCol="false" tIns="0" lIns="0" bIns="0" rIns="0">
            <a:spAutoFit/>
          </a:bodyPr>
          <a:lstStyle/>
          <a:p>
            <a:pPr algn="ctr">
              <a:lnSpc>
                <a:spcPts val="4759"/>
              </a:lnSpc>
            </a:pPr>
          </a:p>
          <a:p>
            <a:pPr algn="ctr">
              <a:lnSpc>
                <a:spcPts val="4759"/>
              </a:lnSpc>
            </a:pPr>
            <a:r>
              <a:rPr lang="en-US" sz="3399">
                <a:solidFill>
                  <a:srgbClr val="48FCFA"/>
                </a:solidFill>
                <a:latin typeface="Canva Sans"/>
                <a:ea typeface="Canva Sans"/>
                <a:cs typeface="Canva Sans"/>
                <a:sym typeface="Canva Sans"/>
              </a:rPr>
              <a:t>The listen_for_speech function in JARVIS captures audio from the microphone, converts it to text using the speech_recognition library, and then displays the recognized speech in the text box.</a:t>
            </a:r>
          </a:p>
          <a:p>
            <a:pPr algn="ctr">
              <a:lnSpc>
                <a:spcPts val="475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C20"/>
        </a:solidFill>
      </p:bgPr>
    </p:bg>
    <p:spTree>
      <p:nvGrpSpPr>
        <p:cNvPr id="1" name=""/>
        <p:cNvGrpSpPr/>
        <p:nvPr/>
      </p:nvGrpSpPr>
      <p:grpSpPr>
        <a:xfrm>
          <a:off x="0" y="0"/>
          <a:ext cx="0" cy="0"/>
          <a:chOff x="0" y="0"/>
          <a:chExt cx="0" cy="0"/>
        </a:xfrm>
      </p:grpSpPr>
      <p:grpSp>
        <p:nvGrpSpPr>
          <p:cNvPr name="Group 2" id="2"/>
          <p:cNvGrpSpPr/>
          <p:nvPr/>
        </p:nvGrpSpPr>
        <p:grpSpPr>
          <a:xfrm rot="0">
            <a:off x="12078453" y="0"/>
            <a:ext cx="524663" cy="10287000"/>
            <a:chOff x="0" y="0"/>
            <a:chExt cx="138183" cy="2709333"/>
          </a:xfrm>
        </p:grpSpPr>
        <p:sp>
          <p:nvSpPr>
            <p:cNvPr name="Freeform 3" id="3"/>
            <p:cNvSpPr/>
            <p:nvPr/>
          </p:nvSpPr>
          <p:spPr>
            <a:xfrm flipH="false" flipV="false" rot="0">
              <a:off x="0" y="0"/>
              <a:ext cx="138183" cy="2709333"/>
            </a:xfrm>
            <a:custGeom>
              <a:avLst/>
              <a:gdLst/>
              <a:ahLst/>
              <a:cxnLst/>
              <a:rect r="r" b="b" t="t" l="l"/>
              <a:pathLst>
                <a:path h="2709333" w="138183">
                  <a:moveTo>
                    <a:pt x="0" y="0"/>
                  </a:moveTo>
                  <a:lnTo>
                    <a:pt x="138183" y="0"/>
                  </a:lnTo>
                  <a:lnTo>
                    <a:pt x="138183" y="2709333"/>
                  </a:lnTo>
                  <a:lnTo>
                    <a:pt x="0" y="2709333"/>
                  </a:lnTo>
                  <a:close/>
                </a:path>
              </a:pathLst>
            </a:custGeom>
            <a:solidFill>
              <a:srgbClr val="004AAD"/>
            </a:solidFill>
          </p:spPr>
        </p:sp>
        <p:sp>
          <p:nvSpPr>
            <p:cNvPr name="TextBox 4" id="4"/>
            <p:cNvSpPr txBox="true"/>
            <p:nvPr/>
          </p:nvSpPr>
          <p:spPr>
            <a:xfrm>
              <a:off x="0" y="-38100"/>
              <a:ext cx="138183"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true" rot="0">
            <a:off x="0" y="0"/>
            <a:ext cx="3504657" cy="4419785"/>
          </a:xfrm>
          <a:custGeom>
            <a:avLst/>
            <a:gdLst/>
            <a:ahLst/>
            <a:cxnLst/>
            <a:rect r="r" b="b" t="t" l="l"/>
            <a:pathLst>
              <a:path h="4419785" w="3504657">
                <a:moveTo>
                  <a:pt x="3504657" y="4419785"/>
                </a:moveTo>
                <a:lnTo>
                  <a:pt x="0" y="4419785"/>
                </a:lnTo>
                <a:lnTo>
                  <a:pt x="0" y="0"/>
                </a:lnTo>
                <a:lnTo>
                  <a:pt x="3504657" y="0"/>
                </a:lnTo>
                <a:lnTo>
                  <a:pt x="3504657" y="4419785"/>
                </a:lnTo>
                <a:close/>
              </a:path>
            </a:pathLst>
          </a:custGeom>
          <a:blipFill>
            <a:blip r:embed="rId2">
              <a:alphaModFix amt="27000"/>
            </a:blip>
            <a:stretch>
              <a:fillRect l="-7178" t="0" r="0" b="0"/>
            </a:stretch>
          </a:blipFill>
        </p:spPr>
      </p:sp>
      <p:sp>
        <p:nvSpPr>
          <p:cNvPr name="Freeform 6" id="6"/>
          <p:cNvSpPr/>
          <p:nvPr/>
        </p:nvSpPr>
        <p:spPr>
          <a:xfrm flipH="true" flipV="true" rot="0">
            <a:off x="0" y="7529711"/>
            <a:ext cx="3756255" cy="4419785"/>
          </a:xfrm>
          <a:custGeom>
            <a:avLst/>
            <a:gdLst/>
            <a:ahLst/>
            <a:cxnLst/>
            <a:rect r="r" b="b" t="t" l="l"/>
            <a:pathLst>
              <a:path h="4419785" w="3756255">
                <a:moveTo>
                  <a:pt x="3756255" y="4419785"/>
                </a:moveTo>
                <a:lnTo>
                  <a:pt x="0" y="4419785"/>
                </a:lnTo>
                <a:lnTo>
                  <a:pt x="0" y="0"/>
                </a:lnTo>
                <a:lnTo>
                  <a:pt x="3756255" y="0"/>
                </a:lnTo>
                <a:lnTo>
                  <a:pt x="3756255" y="4419785"/>
                </a:lnTo>
                <a:close/>
              </a:path>
            </a:pathLst>
          </a:custGeom>
          <a:blipFill>
            <a:blip r:embed="rId2">
              <a:alphaModFix amt="27000"/>
            </a:blip>
            <a:stretch>
              <a:fillRect l="0" t="0" r="0" b="0"/>
            </a:stretch>
          </a:blipFill>
        </p:spPr>
      </p:sp>
      <p:sp>
        <p:nvSpPr>
          <p:cNvPr name="Freeform 7" id="7"/>
          <p:cNvSpPr/>
          <p:nvPr/>
        </p:nvSpPr>
        <p:spPr>
          <a:xfrm flipH="false" flipV="false" rot="5400000">
            <a:off x="-4427666" y="4175811"/>
            <a:ext cx="10912732" cy="2170100"/>
          </a:xfrm>
          <a:custGeom>
            <a:avLst/>
            <a:gdLst/>
            <a:ahLst/>
            <a:cxnLst/>
            <a:rect r="r" b="b" t="t" l="l"/>
            <a:pathLst>
              <a:path h="2170100" w="10912732">
                <a:moveTo>
                  <a:pt x="0" y="0"/>
                </a:moveTo>
                <a:lnTo>
                  <a:pt x="10912732" y="0"/>
                </a:lnTo>
                <a:lnTo>
                  <a:pt x="10912732" y="2170099"/>
                </a:lnTo>
                <a:lnTo>
                  <a:pt x="0" y="2170099"/>
                </a:lnTo>
                <a:lnTo>
                  <a:pt x="0" y="0"/>
                </a:lnTo>
                <a:close/>
              </a:path>
            </a:pathLst>
          </a:custGeom>
          <a:blipFill>
            <a:blip r:embed="rId3"/>
            <a:stretch>
              <a:fillRect l="0" t="-21344" r="0" b="-21344"/>
            </a:stretch>
          </a:blipFill>
        </p:spPr>
      </p:sp>
      <p:sp>
        <p:nvSpPr>
          <p:cNvPr name="TextBox 8" id="8"/>
          <p:cNvSpPr txBox="true"/>
          <p:nvPr/>
        </p:nvSpPr>
        <p:spPr>
          <a:xfrm rot="0">
            <a:off x="393121" y="141605"/>
            <a:ext cx="11306167" cy="887095"/>
          </a:xfrm>
          <a:prstGeom prst="rect">
            <a:avLst/>
          </a:prstGeom>
        </p:spPr>
        <p:txBody>
          <a:bodyPr anchor="t" rtlCol="false" tIns="0" lIns="0" bIns="0" rIns="0">
            <a:spAutoFit/>
          </a:bodyPr>
          <a:lstStyle/>
          <a:p>
            <a:pPr algn="l">
              <a:lnSpc>
                <a:spcPts val="7279"/>
              </a:lnSpc>
            </a:pPr>
            <a:r>
              <a:rPr lang="en-US" sz="5199" b="true">
                <a:solidFill>
                  <a:srgbClr val="48FCFA"/>
                </a:solidFill>
                <a:latin typeface="Canva Sans Bold"/>
                <a:ea typeface="Canva Sans Bold"/>
                <a:cs typeface="Canva Sans Bold"/>
                <a:sym typeface="Canva Sans Bold"/>
              </a:rPr>
              <a:t>module: time</a:t>
            </a:r>
          </a:p>
        </p:txBody>
      </p:sp>
      <p:sp>
        <p:nvSpPr>
          <p:cNvPr name="TextBox 9" id="9"/>
          <p:cNvSpPr txBox="true"/>
          <p:nvPr/>
        </p:nvSpPr>
        <p:spPr>
          <a:xfrm rot="0">
            <a:off x="172973" y="839020"/>
            <a:ext cx="11746463" cy="2380615"/>
          </a:xfrm>
          <a:prstGeom prst="rect">
            <a:avLst/>
          </a:prstGeom>
        </p:spPr>
        <p:txBody>
          <a:bodyPr anchor="t" rtlCol="false" tIns="0" lIns="0" bIns="0" rIns="0">
            <a:spAutoFit/>
          </a:bodyPr>
          <a:lstStyle/>
          <a:p>
            <a:pPr algn="ctr">
              <a:lnSpc>
                <a:spcPts val="4759"/>
              </a:lnSpc>
            </a:pPr>
            <a:r>
              <a:rPr lang="en-US" sz="3399">
                <a:solidFill>
                  <a:srgbClr val="48FCFA"/>
                </a:solidFill>
                <a:latin typeface="Canva Sans"/>
                <a:ea typeface="Canva Sans"/>
                <a:cs typeface="Canva Sans"/>
                <a:sym typeface="Canva Sans"/>
              </a:rPr>
              <a:t>The time module in Python provides functions for working with time, such as getting the current time, pausing execution, and formatting time and date strings. It's essential for tasks that involve timing or scheduling.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C2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26000"/>
            </a:blip>
            <a:srcRect l="0" t="7812" r="0" b="7812"/>
            <a:stretch>
              <a:fillRect/>
            </a:stretch>
          </p:blipFill>
          <p:spPr>
            <a:xfrm flipH="false" flipV="false">
              <a:off x="0" y="0"/>
              <a:ext cx="24384000" cy="13716000"/>
            </a:xfrm>
            <a:prstGeom prst="rect">
              <a:avLst/>
            </a:prstGeom>
          </p:spPr>
        </p:pic>
      </p:grpSp>
      <p:grpSp>
        <p:nvGrpSpPr>
          <p:cNvPr name="Group 4" id="4"/>
          <p:cNvGrpSpPr/>
          <p:nvPr/>
        </p:nvGrpSpPr>
        <p:grpSpPr>
          <a:xfrm rot="0">
            <a:off x="1690767" y="2395170"/>
            <a:ext cx="16070105" cy="5496659"/>
            <a:chOff x="0" y="0"/>
            <a:chExt cx="4232456" cy="1447680"/>
          </a:xfrm>
        </p:grpSpPr>
        <p:sp>
          <p:nvSpPr>
            <p:cNvPr name="Freeform 5" id="5"/>
            <p:cNvSpPr/>
            <p:nvPr/>
          </p:nvSpPr>
          <p:spPr>
            <a:xfrm flipH="false" flipV="false" rot="0">
              <a:off x="0" y="0"/>
              <a:ext cx="4232456" cy="1447680"/>
            </a:xfrm>
            <a:custGeom>
              <a:avLst/>
              <a:gdLst/>
              <a:ahLst/>
              <a:cxnLst/>
              <a:rect r="r" b="b" t="t" l="l"/>
              <a:pathLst>
                <a:path h="1447680" w="4232456">
                  <a:moveTo>
                    <a:pt x="24570" y="0"/>
                  </a:moveTo>
                  <a:lnTo>
                    <a:pt x="4207886" y="0"/>
                  </a:lnTo>
                  <a:cubicBezTo>
                    <a:pt x="4214402" y="0"/>
                    <a:pt x="4220652" y="2589"/>
                    <a:pt x="4225259" y="7196"/>
                  </a:cubicBezTo>
                  <a:cubicBezTo>
                    <a:pt x="4229867" y="11804"/>
                    <a:pt x="4232456" y="18053"/>
                    <a:pt x="4232456" y="24570"/>
                  </a:cubicBezTo>
                  <a:lnTo>
                    <a:pt x="4232456" y="1423110"/>
                  </a:lnTo>
                  <a:cubicBezTo>
                    <a:pt x="4232456" y="1429626"/>
                    <a:pt x="4229867" y="1435876"/>
                    <a:pt x="4225259" y="1440483"/>
                  </a:cubicBezTo>
                  <a:cubicBezTo>
                    <a:pt x="4220652" y="1445091"/>
                    <a:pt x="4214402" y="1447680"/>
                    <a:pt x="4207886" y="1447680"/>
                  </a:cubicBezTo>
                  <a:lnTo>
                    <a:pt x="24570" y="1447680"/>
                  </a:lnTo>
                  <a:cubicBezTo>
                    <a:pt x="18053" y="1447680"/>
                    <a:pt x="11804" y="1445091"/>
                    <a:pt x="7196" y="1440483"/>
                  </a:cubicBezTo>
                  <a:cubicBezTo>
                    <a:pt x="2589" y="1435876"/>
                    <a:pt x="0" y="1429626"/>
                    <a:pt x="0" y="1423110"/>
                  </a:cubicBezTo>
                  <a:lnTo>
                    <a:pt x="0" y="24570"/>
                  </a:lnTo>
                  <a:cubicBezTo>
                    <a:pt x="0" y="18053"/>
                    <a:pt x="2589" y="11804"/>
                    <a:pt x="7196" y="7196"/>
                  </a:cubicBezTo>
                  <a:cubicBezTo>
                    <a:pt x="11804" y="2589"/>
                    <a:pt x="18053" y="0"/>
                    <a:pt x="24570" y="0"/>
                  </a:cubicBezTo>
                  <a:close/>
                </a:path>
              </a:pathLst>
            </a:custGeom>
            <a:solidFill>
              <a:srgbClr val="00102B">
                <a:alpha val="80000"/>
              </a:srgbClr>
            </a:solidFill>
          </p:spPr>
        </p:sp>
        <p:sp>
          <p:nvSpPr>
            <p:cNvPr name="TextBox 6" id="6"/>
            <p:cNvSpPr txBox="true"/>
            <p:nvPr/>
          </p:nvSpPr>
          <p:spPr>
            <a:xfrm>
              <a:off x="0" y="-38100"/>
              <a:ext cx="4232456" cy="148578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30330" y="4423918"/>
            <a:ext cx="9274330" cy="5863082"/>
          </a:xfrm>
          <a:custGeom>
            <a:avLst/>
            <a:gdLst/>
            <a:ahLst/>
            <a:cxnLst/>
            <a:rect r="r" b="b" t="t" l="l"/>
            <a:pathLst>
              <a:path h="5863082" w="9274330">
                <a:moveTo>
                  <a:pt x="0" y="0"/>
                </a:moveTo>
                <a:lnTo>
                  <a:pt x="9274330" y="0"/>
                </a:lnTo>
                <a:lnTo>
                  <a:pt x="9274330" y="5863082"/>
                </a:lnTo>
                <a:lnTo>
                  <a:pt x="0" y="5863082"/>
                </a:lnTo>
                <a:lnTo>
                  <a:pt x="0" y="0"/>
                </a:lnTo>
                <a:close/>
              </a:path>
            </a:pathLst>
          </a:custGeom>
          <a:blipFill>
            <a:blip r:embed="rId3"/>
            <a:stretch>
              <a:fillRect l="0" t="0" r="0" b="0"/>
            </a:stretch>
          </a:blipFill>
        </p:spPr>
      </p:sp>
      <p:sp>
        <p:nvSpPr>
          <p:cNvPr name="TextBox 8" id="8"/>
          <p:cNvSpPr txBox="true"/>
          <p:nvPr/>
        </p:nvSpPr>
        <p:spPr>
          <a:xfrm rot="0">
            <a:off x="2930776" y="143282"/>
            <a:ext cx="12539061" cy="1202055"/>
          </a:xfrm>
          <a:prstGeom prst="rect">
            <a:avLst/>
          </a:prstGeom>
        </p:spPr>
        <p:txBody>
          <a:bodyPr anchor="t" rtlCol="false" tIns="0" lIns="0" bIns="0" rIns="0">
            <a:spAutoFit/>
          </a:bodyPr>
          <a:lstStyle/>
          <a:p>
            <a:pPr algn="ctr">
              <a:lnSpc>
                <a:spcPts val="8820"/>
              </a:lnSpc>
            </a:pPr>
            <a:r>
              <a:rPr lang="en-US" sz="6300">
                <a:solidFill>
                  <a:srgbClr val="48FCFA"/>
                </a:solidFill>
                <a:latin typeface="Bungee"/>
                <a:ea typeface="Bungee"/>
                <a:cs typeface="Bungee"/>
                <a:sym typeface="Bungee"/>
              </a:rPr>
              <a:t>Why did we choose JARVIS</a:t>
            </a:r>
          </a:p>
        </p:txBody>
      </p:sp>
      <p:sp>
        <p:nvSpPr>
          <p:cNvPr name="TextBox 9" id="9"/>
          <p:cNvSpPr txBox="true"/>
          <p:nvPr/>
        </p:nvSpPr>
        <p:spPr>
          <a:xfrm rot="0">
            <a:off x="2173809" y="2890644"/>
            <a:ext cx="4230674" cy="1180466"/>
          </a:xfrm>
          <a:prstGeom prst="rect">
            <a:avLst/>
          </a:prstGeom>
        </p:spPr>
        <p:txBody>
          <a:bodyPr anchor="t" rtlCol="false" tIns="0" lIns="0" bIns="0" rIns="0">
            <a:spAutoFit/>
          </a:bodyPr>
          <a:lstStyle/>
          <a:p>
            <a:pPr algn="just">
              <a:lnSpc>
                <a:spcPts val="4759"/>
              </a:lnSpc>
              <a:spcBef>
                <a:spcPct val="0"/>
              </a:spcBef>
            </a:pPr>
            <a:r>
              <a:rPr lang="en-US" sz="3399">
                <a:solidFill>
                  <a:srgbClr val="48FCFA"/>
                </a:solidFill>
                <a:latin typeface="Open Sans"/>
                <a:ea typeface="Open Sans"/>
                <a:cs typeface="Open Sans"/>
                <a:sym typeface="Open Sans"/>
              </a:rPr>
              <a:t>Fascinated with AI and virtual assistant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C20"/>
        </a:solidFill>
      </p:bgPr>
    </p:bg>
    <p:spTree>
      <p:nvGrpSpPr>
        <p:cNvPr id="1" name=""/>
        <p:cNvGrpSpPr/>
        <p:nvPr/>
      </p:nvGrpSpPr>
      <p:grpSpPr>
        <a:xfrm>
          <a:off x="0" y="0"/>
          <a:ext cx="0" cy="0"/>
          <a:chOff x="0" y="0"/>
          <a:chExt cx="0" cy="0"/>
        </a:xfrm>
      </p:grpSpPr>
      <p:grpSp>
        <p:nvGrpSpPr>
          <p:cNvPr name="Group 2" id="2"/>
          <p:cNvGrpSpPr/>
          <p:nvPr/>
        </p:nvGrpSpPr>
        <p:grpSpPr>
          <a:xfrm rot="0">
            <a:off x="12062728" y="-2138296"/>
            <a:ext cx="524663" cy="10287000"/>
            <a:chOff x="0" y="0"/>
            <a:chExt cx="138183" cy="2709333"/>
          </a:xfrm>
        </p:grpSpPr>
        <p:sp>
          <p:nvSpPr>
            <p:cNvPr name="Freeform 3" id="3"/>
            <p:cNvSpPr/>
            <p:nvPr/>
          </p:nvSpPr>
          <p:spPr>
            <a:xfrm flipH="false" flipV="false" rot="0">
              <a:off x="0" y="0"/>
              <a:ext cx="138183" cy="2709333"/>
            </a:xfrm>
            <a:custGeom>
              <a:avLst/>
              <a:gdLst/>
              <a:ahLst/>
              <a:cxnLst/>
              <a:rect r="r" b="b" t="t" l="l"/>
              <a:pathLst>
                <a:path h="2709333" w="138183">
                  <a:moveTo>
                    <a:pt x="0" y="0"/>
                  </a:moveTo>
                  <a:lnTo>
                    <a:pt x="138183" y="0"/>
                  </a:lnTo>
                  <a:lnTo>
                    <a:pt x="138183" y="2709333"/>
                  </a:lnTo>
                  <a:lnTo>
                    <a:pt x="0" y="2709333"/>
                  </a:lnTo>
                  <a:close/>
                </a:path>
              </a:pathLst>
            </a:custGeom>
            <a:solidFill>
              <a:srgbClr val="004AAD"/>
            </a:solidFill>
          </p:spPr>
        </p:sp>
        <p:sp>
          <p:nvSpPr>
            <p:cNvPr name="TextBox 4" id="4"/>
            <p:cNvSpPr txBox="true"/>
            <p:nvPr/>
          </p:nvSpPr>
          <p:spPr>
            <a:xfrm>
              <a:off x="0" y="-38100"/>
              <a:ext cx="138183"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true" rot="0">
            <a:off x="0" y="0"/>
            <a:ext cx="3504657" cy="4419785"/>
          </a:xfrm>
          <a:custGeom>
            <a:avLst/>
            <a:gdLst/>
            <a:ahLst/>
            <a:cxnLst/>
            <a:rect r="r" b="b" t="t" l="l"/>
            <a:pathLst>
              <a:path h="4419785" w="3504657">
                <a:moveTo>
                  <a:pt x="3504657" y="4419785"/>
                </a:moveTo>
                <a:lnTo>
                  <a:pt x="0" y="4419785"/>
                </a:lnTo>
                <a:lnTo>
                  <a:pt x="0" y="0"/>
                </a:lnTo>
                <a:lnTo>
                  <a:pt x="3504657" y="0"/>
                </a:lnTo>
                <a:lnTo>
                  <a:pt x="3504657" y="4419785"/>
                </a:lnTo>
                <a:close/>
              </a:path>
            </a:pathLst>
          </a:custGeom>
          <a:blipFill>
            <a:blip r:embed="rId2">
              <a:alphaModFix amt="27000"/>
            </a:blip>
            <a:stretch>
              <a:fillRect l="-7178" t="0" r="0" b="0"/>
            </a:stretch>
          </a:blipFill>
        </p:spPr>
      </p:sp>
      <p:sp>
        <p:nvSpPr>
          <p:cNvPr name="Freeform 6" id="6"/>
          <p:cNvSpPr/>
          <p:nvPr/>
        </p:nvSpPr>
        <p:spPr>
          <a:xfrm flipH="true" flipV="true" rot="0">
            <a:off x="0" y="7529711"/>
            <a:ext cx="3756255" cy="4419785"/>
          </a:xfrm>
          <a:custGeom>
            <a:avLst/>
            <a:gdLst/>
            <a:ahLst/>
            <a:cxnLst/>
            <a:rect r="r" b="b" t="t" l="l"/>
            <a:pathLst>
              <a:path h="4419785" w="3756255">
                <a:moveTo>
                  <a:pt x="3756255" y="4419785"/>
                </a:moveTo>
                <a:lnTo>
                  <a:pt x="0" y="4419785"/>
                </a:lnTo>
                <a:lnTo>
                  <a:pt x="0" y="0"/>
                </a:lnTo>
                <a:lnTo>
                  <a:pt x="3756255" y="0"/>
                </a:lnTo>
                <a:lnTo>
                  <a:pt x="3756255" y="4419785"/>
                </a:lnTo>
                <a:close/>
              </a:path>
            </a:pathLst>
          </a:custGeom>
          <a:blipFill>
            <a:blip r:embed="rId2">
              <a:alphaModFix amt="27000"/>
            </a:blip>
            <a:stretch>
              <a:fillRect l="0" t="0" r="0" b="0"/>
            </a:stretch>
          </a:blipFill>
        </p:spPr>
      </p:sp>
      <p:sp>
        <p:nvSpPr>
          <p:cNvPr name="Freeform 7" id="7"/>
          <p:cNvSpPr/>
          <p:nvPr/>
        </p:nvSpPr>
        <p:spPr>
          <a:xfrm flipH="false" flipV="false" rot="5400000">
            <a:off x="-4427666" y="4175811"/>
            <a:ext cx="10912732" cy="2170100"/>
          </a:xfrm>
          <a:custGeom>
            <a:avLst/>
            <a:gdLst/>
            <a:ahLst/>
            <a:cxnLst/>
            <a:rect r="r" b="b" t="t" l="l"/>
            <a:pathLst>
              <a:path h="2170100" w="10912732">
                <a:moveTo>
                  <a:pt x="0" y="0"/>
                </a:moveTo>
                <a:lnTo>
                  <a:pt x="10912732" y="0"/>
                </a:lnTo>
                <a:lnTo>
                  <a:pt x="10912732" y="2170099"/>
                </a:lnTo>
                <a:lnTo>
                  <a:pt x="0" y="2170099"/>
                </a:lnTo>
                <a:lnTo>
                  <a:pt x="0" y="0"/>
                </a:lnTo>
                <a:close/>
              </a:path>
            </a:pathLst>
          </a:custGeom>
          <a:blipFill>
            <a:blip r:embed="rId3"/>
            <a:stretch>
              <a:fillRect l="0" t="-21344" r="0" b="-21344"/>
            </a:stretch>
          </a:blipFill>
        </p:spPr>
      </p:sp>
      <p:sp>
        <p:nvSpPr>
          <p:cNvPr name="Freeform 8" id="8"/>
          <p:cNvSpPr/>
          <p:nvPr/>
        </p:nvSpPr>
        <p:spPr>
          <a:xfrm flipH="false" flipV="false" rot="0">
            <a:off x="9857746" y="7954544"/>
            <a:ext cx="8430254" cy="2332456"/>
          </a:xfrm>
          <a:custGeom>
            <a:avLst/>
            <a:gdLst/>
            <a:ahLst/>
            <a:cxnLst/>
            <a:rect r="r" b="b" t="t" l="l"/>
            <a:pathLst>
              <a:path h="2332456" w="8430254">
                <a:moveTo>
                  <a:pt x="0" y="0"/>
                </a:moveTo>
                <a:lnTo>
                  <a:pt x="8430254" y="0"/>
                </a:lnTo>
                <a:lnTo>
                  <a:pt x="8430254" y="2332456"/>
                </a:lnTo>
                <a:lnTo>
                  <a:pt x="0" y="2332456"/>
                </a:lnTo>
                <a:lnTo>
                  <a:pt x="0" y="0"/>
                </a:lnTo>
                <a:close/>
              </a:path>
            </a:pathLst>
          </a:custGeom>
          <a:blipFill>
            <a:blip r:embed="rId4"/>
            <a:stretch>
              <a:fillRect l="0" t="0" r="0" b="0"/>
            </a:stretch>
          </a:blipFill>
        </p:spPr>
      </p:sp>
      <p:sp>
        <p:nvSpPr>
          <p:cNvPr name="Freeform 9" id="9"/>
          <p:cNvSpPr/>
          <p:nvPr/>
        </p:nvSpPr>
        <p:spPr>
          <a:xfrm flipH="false" flipV="false" rot="0">
            <a:off x="12587391" y="0"/>
            <a:ext cx="5700609" cy="5900836"/>
          </a:xfrm>
          <a:custGeom>
            <a:avLst/>
            <a:gdLst/>
            <a:ahLst/>
            <a:cxnLst/>
            <a:rect r="r" b="b" t="t" l="l"/>
            <a:pathLst>
              <a:path h="5900836" w="5700609">
                <a:moveTo>
                  <a:pt x="0" y="0"/>
                </a:moveTo>
                <a:lnTo>
                  <a:pt x="5700609" y="0"/>
                </a:lnTo>
                <a:lnTo>
                  <a:pt x="5700609" y="5900836"/>
                </a:lnTo>
                <a:lnTo>
                  <a:pt x="0" y="5900836"/>
                </a:lnTo>
                <a:lnTo>
                  <a:pt x="0" y="0"/>
                </a:lnTo>
                <a:close/>
              </a:path>
            </a:pathLst>
          </a:custGeom>
          <a:blipFill>
            <a:blip r:embed="rId5"/>
            <a:stretch>
              <a:fillRect l="-312092" t="-28690" r="0" b="-423769"/>
            </a:stretch>
          </a:blipFill>
        </p:spPr>
      </p:sp>
      <p:sp>
        <p:nvSpPr>
          <p:cNvPr name="TextBox 10" id="10"/>
          <p:cNvSpPr txBox="true"/>
          <p:nvPr/>
        </p:nvSpPr>
        <p:spPr>
          <a:xfrm rot="0">
            <a:off x="393121" y="141605"/>
            <a:ext cx="11306167" cy="887095"/>
          </a:xfrm>
          <a:prstGeom prst="rect">
            <a:avLst/>
          </a:prstGeom>
        </p:spPr>
        <p:txBody>
          <a:bodyPr anchor="t" rtlCol="false" tIns="0" lIns="0" bIns="0" rIns="0">
            <a:spAutoFit/>
          </a:bodyPr>
          <a:lstStyle/>
          <a:p>
            <a:pPr algn="l">
              <a:lnSpc>
                <a:spcPts val="7279"/>
              </a:lnSpc>
            </a:pPr>
            <a:r>
              <a:rPr lang="en-US" sz="5199" b="true">
                <a:solidFill>
                  <a:srgbClr val="48FCFA"/>
                </a:solidFill>
                <a:latin typeface="Canva Sans Bold"/>
                <a:ea typeface="Canva Sans Bold"/>
                <a:cs typeface="Canva Sans Bold"/>
                <a:sym typeface="Canva Sans Bold"/>
              </a:rPr>
              <a:t>module: time</a:t>
            </a:r>
          </a:p>
        </p:txBody>
      </p:sp>
      <p:sp>
        <p:nvSpPr>
          <p:cNvPr name="TextBox 11" id="11"/>
          <p:cNvSpPr txBox="true"/>
          <p:nvPr/>
        </p:nvSpPr>
        <p:spPr>
          <a:xfrm rot="0">
            <a:off x="306740" y="5165610"/>
            <a:ext cx="9214762" cy="887095"/>
          </a:xfrm>
          <a:prstGeom prst="rect">
            <a:avLst/>
          </a:prstGeom>
        </p:spPr>
        <p:txBody>
          <a:bodyPr anchor="t" rtlCol="false" tIns="0" lIns="0" bIns="0" rIns="0">
            <a:spAutoFit/>
          </a:bodyPr>
          <a:lstStyle/>
          <a:p>
            <a:pPr algn="l">
              <a:lnSpc>
                <a:spcPts val="7279"/>
              </a:lnSpc>
            </a:pPr>
            <a:r>
              <a:rPr lang="en-US" sz="5199" b="true">
                <a:solidFill>
                  <a:srgbClr val="48FCFA"/>
                </a:solidFill>
                <a:latin typeface="Canva Sans Bold"/>
                <a:ea typeface="Canva Sans Bold"/>
                <a:cs typeface="Canva Sans Bold"/>
                <a:sym typeface="Canva Sans Bold"/>
              </a:rPr>
              <a:t>Function: update_clock</a:t>
            </a:r>
          </a:p>
        </p:txBody>
      </p:sp>
      <p:sp>
        <p:nvSpPr>
          <p:cNvPr name="TextBox 12" id="12"/>
          <p:cNvSpPr txBox="true"/>
          <p:nvPr/>
        </p:nvSpPr>
        <p:spPr>
          <a:xfrm rot="0">
            <a:off x="172973" y="839020"/>
            <a:ext cx="11746463" cy="2380615"/>
          </a:xfrm>
          <a:prstGeom prst="rect">
            <a:avLst/>
          </a:prstGeom>
        </p:spPr>
        <p:txBody>
          <a:bodyPr anchor="t" rtlCol="false" tIns="0" lIns="0" bIns="0" rIns="0">
            <a:spAutoFit/>
          </a:bodyPr>
          <a:lstStyle/>
          <a:p>
            <a:pPr algn="ctr">
              <a:lnSpc>
                <a:spcPts val="4759"/>
              </a:lnSpc>
            </a:pPr>
            <a:r>
              <a:rPr lang="en-US" sz="3399">
                <a:solidFill>
                  <a:srgbClr val="48FCFA"/>
                </a:solidFill>
                <a:latin typeface="Canva Sans"/>
                <a:ea typeface="Canva Sans"/>
                <a:cs typeface="Canva Sans"/>
                <a:sym typeface="Canva Sans"/>
              </a:rPr>
              <a:t>The time module in Python provides functions for working with time, such as getting the current time, pausing execution, and formatting time and date strings. It's essential for tasks that involve timing or scheduling.</a:t>
            </a:r>
          </a:p>
        </p:txBody>
      </p:sp>
      <p:sp>
        <p:nvSpPr>
          <p:cNvPr name="TextBox 13" id="13"/>
          <p:cNvSpPr txBox="true"/>
          <p:nvPr/>
        </p:nvSpPr>
        <p:spPr>
          <a:xfrm rot="0">
            <a:off x="172973" y="4866428"/>
            <a:ext cx="11746463" cy="3580765"/>
          </a:xfrm>
          <a:prstGeom prst="rect">
            <a:avLst/>
          </a:prstGeom>
        </p:spPr>
        <p:txBody>
          <a:bodyPr anchor="t" rtlCol="false" tIns="0" lIns="0" bIns="0" rIns="0">
            <a:spAutoFit/>
          </a:bodyPr>
          <a:lstStyle/>
          <a:p>
            <a:pPr algn="ctr">
              <a:lnSpc>
                <a:spcPts val="4759"/>
              </a:lnSpc>
            </a:pPr>
          </a:p>
          <a:p>
            <a:pPr algn="ctr">
              <a:lnSpc>
                <a:spcPts val="4759"/>
              </a:lnSpc>
            </a:pPr>
          </a:p>
          <a:p>
            <a:pPr algn="ctr">
              <a:lnSpc>
                <a:spcPts val="4759"/>
              </a:lnSpc>
            </a:pPr>
            <a:r>
              <a:rPr lang="en-US" sz="3399">
                <a:solidFill>
                  <a:srgbClr val="48FCFA"/>
                </a:solidFill>
                <a:latin typeface="Canva Sans"/>
                <a:ea typeface="Canva Sans"/>
                <a:cs typeface="Canva Sans"/>
                <a:sym typeface="Canva Sans"/>
              </a:rPr>
              <a:t>The update_clock function in JARVIS continuously updates and displays the current time and date on the GUI, creating a real-time digital clock effec</a:t>
            </a:r>
          </a:p>
          <a:p>
            <a:pPr algn="ctr">
              <a:lnSpc>
                <a:spcPts val="475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C20"/>
        </a:solidFill>
      </p:bgPr>
    </p:bg>
    <p:spTree>
      <p:nvGrpSpPr>
        <p:cNvPr id="1" name=""/>
        <p:cNvGrpSpPr/>
        <p:nvPr/>
      </p:nvGrpSpPr>
      <p:grpSpPr>
        <a:xfrm>
          <a:off x="0" y="0"/>
          <a:ext cx="0" cy="0"/>
          <a:chOff x="0" y="0"/>
          <a:chExt cx="0" cy="0"/>
        </a:xfrm>
      </p:grpSpPr>
      <p:grpSp>
        <p:nvGrpSpPr>
          <p:cNvPr name="Group 2" id="2"/>
          <p:cNvGrpSpPr/>
          <p:nvPr/>
        </p:nvGrpSpPr>
        <p:grpSpPr>
          <a:xfrm rot="0">
            <a:off x="12298601" y="-2091122"/>
            <a:ext cx="524663" cy="12378122"/>
            <a:chOff x="0" y="0"/>
            <a:chExt cx="138183" cy="3260081"/>
          </a:xfrm>
        </p:grpSpPr>
        <p:sp>
          <p:nvSpPr>
            <p:cNvPr name="Freeform 3" id="3"/>
            <p:cNvSpPr/>
            <p:nvPr/>
          </p:nvSpPr>
          <p:spPr>
            <a:xfrm flipH="false" flipV="false" rot="0">
              <a:off x="0" y="0"/>
              <a:ext cx="138183" cy="3260081"/>
            </a:xfrm>
            <a:custGeom>
              <a:avLst/>
              <a:gdLst/>
              <a:ahLst/>
              <a:cxnLst/>
              <a:rect r="r" b="b" t="t" l="l"/>
              <a:pathLst>
                <a:path h="3260081" w="138183">
                  <a:moveTo>
                    <a:pt x="0" y="0"/>
                  </a:moveTo>
                  <a:lnTo>
                    <a:pt x="138183" y="0"/>
                  </a:lnTo>
                  <a:lnTo>
                    <a:pt x="138183" y="3260081"/>
                  </a:lnTo>
                  <a:lnTo>
                    <a:pt x="0" y="3260081"/>
                  </a:lnTo>
                  <a:close/>
                </a:path>
              </a:pathLst>
            </a:custGeom>
            <a:solidFill>
              <a:srgbClr val="004AAD"/>
            </a:solidFill>
          </p:spPr>
        </p:sp>
        <p:sp>
          <p:nvSpPr>
            <p:cNvPr name="TextBox 4" id="4"/>
            <p:cNvSpPr txBox="true"/>
            <p:nvPr/>
          </p:nvSpPr>
          <p:spPr>
            <a:xfrm>
              <a:off x="0" y="-38100"/>
              <a:ext cx="138183" cy="329818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true" rot="0">
            <a:off x="0" y="0"/>
            <a:ext cx="3504657" cy="4419785"/>
          </a:xfrm>
          <a:custGeom>
            <a:avLst/>
            <a:gdLst/>
            <a:ahLst/>
            <a:cxnLst/>
            <a:rect r="r" b="b" t="t" l="l"/>
            <a:pathLst>
              <a:path h="4419785" w="3504657">
                <a:moveTo>
                  <a:pt x="3504657" y="4419785"/>
                </a:moveTo>
                <a:lnTo>
                  <a:pt x="0" y="4419785"/>
                </a:lnTo>
                <a:lnTo>
                  <a:pt x="0" y="0"/>
                </a:lnTo>
                <a:lnTo>
                  <a:pt x="3504657" y="0"/>
                </a:lnTo>
                <a:lnTo>
                  <a:pt x="3504657" y="4419785"/>
                </a:lnTo>
                <a:close/>
              </a:path>
            </a:pathLst>
          </a:custGeom>
          <a:blipFill>
            <a:blip r:embed="rId2">
              <a:alphaModFix amt="27000"/>
            </a:blip>
            <a:stretch>
              <a:fillRect l="-7178" t="0" r="0" b="0"/>
            </a:stretch>
          </a:blipFill>
        </p:spPr>
      </p:sp>
      <p:sp>
        <p:nvSpPr>
          <p:cNvPr name="Freeform 6" id="6"/>
          <p:cNvSpPr/>
          <p:nvPr/>
        </p:nvSpPr>
        <p:spPr>
          <a:xfrm flipH="true" flipV="true" rot="0">
            <a:off x="0" y="7529711"/>
            <a:ext cx="3756255" cy="4419785"/>
          </a:xfrm>
          <a:custGeom>
            <a:avLst/>
            <a:gdLst/>
            <a:ahLst/>
            <a:cxnLst/>
            <a:rect r="r" b="b" t="t" l="l"/>
            <a:pathLst>
              <a:path h="4419785" w="3756255">
                <a:moveTo>
                  <a:pt x="3756255" y="4419785"/>
                </a:moveTo>
                <a:lnTo>
                  <a:pt x="0" y="4419785"/>
                </a:lnTo>
                <a:lnTo>
                  <a:pt x="0" y="0"/>
                </a:lnTo>
                <a:lnTo>
                  <a:pt x="3756255" y="0"/>
                </a:lnTo>
                <a:lnTo>
                  <a:pt x="3756255" y="4419785"/>
                </a:lnTo>
                <a:close/>
              </a:path>
            </a:pathLst>
          </a:custGeom>
          <a:blipFill>
            <a:blip r:embed="rId2">
              <a:alphaModFix amt="27000"/>
            </a:blip>
            <a:stretch>
              <a:fillRect l="0" t="0" r="0" b="0"/>
            </a:stretch>
          </a:blipFill>
        </p:spPr>
      </p:sp>
      <p:sp>
        <p:nvSpPr>
          <p:cNvPr name="Freeform 7" id="7"/>
          <p:cNvSpPr/>
          <p:nvPr/>
        </p:nvSpPr>
        <p:spPr>
          <a:xfrm flipH="false" flipV="false" rot="5400000">
            <a:off x="-4427666" y="4175811"/>
            <a:ext cx="10912732" cy="2170100"/>
          </a:xfrm>
          <a:custGeom>
            <a:avLst/>
            <a:gdLst/>
            <a:ahLst/>
            <a:cxnLst/>
            <a:rect r="r" b="b" t="t" l="l"/>
            <a:pathLst>
              <a:path h="2170100" w="10912732">
                <a:moveTo>
                  <a:pt x="0" y="0"/>
                </a:moveTo>
                <a:lnTo>
                  <a:pt x="10912732" y="0"/>
                </a:lnTo>
                <a:lnTo>
                  <a:pt x="10912732" y="2170099"/>
                </a:lnTo>
                <a:lnTo>
                  <a:pt x="0" y="2170099"/>
                </a:lnTo>
                <a:lnTo>
                  <a:pt x="0" y="0"/>
                </a:lnTo>
                <a:close/>
              </a:path>
            </a:pathLst>
          </a:custGeom>
          <a:blipFill>
            <a:blip r:embed="rId3"/>
            <a:stretch>
              <a:fillRect l="0" t="-21344" r="0" b="-21344"/>
            </a:stretch>
          </a:blipFill>
        </p:spPr>
      </p:sp>
      <p:sp>
        <p:nvSpPr>
          <p:cNvPr name="TextBox 8" id="8"/>
          <p:cNvSpPr txBox="true"/>
          <p:nvPr/>
        </p:nvSpPr>
        <p:spPr>
          <a:xfrm rot="0">
            <a:off x="393121" y="141605"/>
            <a:ext cx="6195591" cy="887095"/>
          </a:xfrm>
          <a:prstGeom prst="rect">
            <a:avLst/>
          </a:prstGeom>
        </p:spPr>
        <p:txBody>
          <a:bodyPr anchor="t" rtlCol="false" tIns="0" lIns="0" bIns="0" rIns="0">
            <a:spAutoFit/>
          </a:bodyPr>
          <a:lstStyle/>
          <a:p>
            <a:pPr algn="l">
              <a:lnSpc>
                <a:spcPts val="7279"/>
              </a:lnSpc>
            </a:pPr>
            <a:r>
              <a:rPr lang="en-US" sz="5199" b="true">
                <a:solidFill>
                  <a:srgbClr val="48FCFA"/>
                </a:solidFill>
                <a:latin typeface="Canva Sans Bold"/>
                <a:ea typeface="Canva Sans Bold"/>
                <a:cs typeface="Canva Sans Bold"/>
                <a:sym typeface="Canva Sans Bold"/>
              </a:rPr>
              <a:t>module: threading</a:t>
            </a:r>
          </a:p>
        </p:txBody>
      </p:sp>
      <p:sp>
        <p:nvSpPr>
          <p:cNvPr name="TextBox 9" id="9"/>
          <p:cNvSpPr txBox="true"/>
          <p:nvPr/>
        </p:nvSpPr>
        <p:spPr>
          <a:xfrm rot="0">
            <a:off x="172973" y="566102"/>
            <a:ext cx="11746463" cy="3580765"/>
          </a:xfrm>
          <a:prstGeom prst="rect">
            <a:avLst/>
          </a:prstGeom>
        </p:spPr>
        <p:txBody>
          <a:bodyPr anchor="t" rtlCol="false" tIns="0" lIns="0" bIns="0" rIns="0">
            <a:spAutoFit/>
          </a:bodyPr>
          <a:lstStyle/>
          <a:p>
            <a:pPr algn="ctr">
              <a:lnSpc>
                <a:spcPts val="4759"/>
              </a:lnSpc>
            </a:pPr>
          </a:p>
          <a:p>
            <a:pPr algn="ctr">
              <a:lnSpc>
                <a:spcPts val="4759"/>
              </a:lnSpc>
            </a:pPr>
            <a:r>
              <a:rPr lang="en-US" sz="3399">
                <a:solidFill>
                  <a:srgbClr val="48FCFA"/>
                </a:solidFill>
                <a:latin typeface="Canva Sans"/>
                <a:ea typeface="Canva Sans"/>
                <a:cs typeface="Canva Sans"/>
                <a:sym typeface="Canva Sans"/>
              </a:rPr>
              <a:t>threading is a Python module that allows concurrent execution of code by running multiple threads. It’s useful for performing background tasks, like listening for speech, without freezing the main application</a:t>
            </a:r>
          </a:p>
          <a:p>
            <a:pPr algn="ctr">
              <a:lnSpc>
                <a:spcPts val="475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C20"/>
        </a:solidFill>
      </p:bgPr>
    </p:bg>
    <p:spTree>
      <p:nvGrpSpPr>
        <p:cNvPr id="1" name=""/>
        <p:cNvGrpSpPr/>
        <p:nvPr/>
      </p:nvGrpSpPr>
      <p:grpSpPr>
        <a:xfrm>
          <a:off x="0" y="0"/>
          <a:ext cx="0" cy="0"/>
          <a:chOff x="0" y="0"/>
          <a:chExt cx="0" cy="0"/>
        </a:xfrm>
      </p:grpSpPr>
      <p:grpSp>
        <p:nvGrpSpPr>
          <p:cNvPr name="Group 2" id="2"/>
          <p:cNvGrpSpPr/>
          <p:nvPr/>
        </p:nvGrpSpPr>
        <p:grpSpPr>
          <a:xfrm rot="0">
            <a:off x="12298601" y="-2091122"/>
            <a:ext cx="524663" cy="12378122"/>
            <a:chOff x="0" y="0"/>
            <a:chExt cx="138183" cy="3260081"/>
          </a:xfrm>
        </p:grpSpPr>
        <p:sp>
          <p:nvSpPr>
            <p:cNvPr name="Freeform 3" id="3"/>
            <p:cNvSpPr/>
            <p:nvPr/>
          </p:nvSpPr>
          <p:spPr>
            <a:xfrm flipH="false" flipV="false" rot="0">
              <a:off x="0" y="0"/>
              <a:ext cx="138183" cy="3260081"/>
            </a:xfrm>
            <a:custGeom>
              <a:avLst/>
              <a:gdLst/>
              <a:ahLst/>
              <a:cxnLst/>
              <a:rect r="r" b="b" t="t" l="l"/>
              <a:pathLst>
                <a:path h="3260081" w="138183">
                  <a:moveTo>
                    <a:pt x="0" y="0"/>
                  </a:moveTo>
                  <a:lnTo>
                    <a:pt x="138183" y="0"/>
                  </a:lnTo>
                  <a:lnTo>
                    <a:pt x="138183" y="3260081"/>
                  </a:lnTo>
                  <a:lnTo>
                    <a:pt x="0" y="3260081"/>
                  </a:lnTo>
                  <a:close/>
                </a:path>
              </a:pathLst>
            </a:custGeom>
            <a:solidFill>
              <a:srgbClr val="004AAD"/>
            </a:solidFill>
          </p:spPr>
        </p:sp>
        <p:sp>
          <p:nvSpPr>
            <p:cNvPr name="TextBox 4" id="4"/>
            <p:cNvSpPr txBox="true"/>
            <p:nvPr/>
          </p:nvSpPr>
          <p:spPr>
            <a:xfrm>
              <a:off x="0" y="-38100"/>
              <a:ext cx="138183" cy="329818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true" rot="0">
            <a:off x="0" y="0"/>
            <a:ext cx="3504657" cy="4419785"/>
          </a:xfrm>
          <a:custGeom>
            <a:avLst/>
            <a:gdLst/>
            <a:ahLst/>
            <a:cxnLst/>
            <a:rect r="r" b="b" t="t" l="l"/>
            <a:pathLst>
              <a:path h="4419785" w="3504657">
                <a:moveTo>
                  <a:pt x="3504657" y="4419785"/>
                </a:moveTo>
                <a:lnTo>
                  <a:pt x="0" y="4419785"/>
                </a:lnTo>
                <a:lnTo>
                  <a:pt x="0" y="0"/>
                </a:lnTo>
                <a:lnTo>
                  <a:pt x="3504657" y="0"/>
                </a:lnTo>
                <a:lnTo>
                  <a:pt x="3504657" y="4419785"/>
                </a:lnTo>
                <a:close/>
              </a:path>
            </a:pathLst>
          </a:custGeom>
          <a:blipFill>
            <a:blip r:embed="rId2">
              <a:alphaModFix amt="27000"/>
            </a:blip>
            <a:stretch>
              <a:fillRect l="-7178" t="0" r="0" b="0"/>
            </a:stretch>
          </a:blipFill>
        </p:spPr>
      </p:sp>
      <p:sp>
        <p:nvSpPr>
          <p:cNvPr name="Freeform 6" id="6"/>
          <p:cNvSpPr/>
          <p:nvPr/>
        </p:nvSpPr>
        <p:spPr>
          <a:xfrm flipH="true" flipV="true" rot="0">
            <a:off x="0" y="7529711"/>
            <a:ext cx="3756255" cy="4419785"/>
          </a:xfrm>
          <a:custGeom>
            <a:avLst/>
            <a:gdLst/>
            <a:ahLst/>
            <a:cxnLst/>
            <a:rect r="r" b="b" t="t" l="l"/>
            <a:pathLst>
              <a:path h="4419785" w="3756255">
                <a:moveTo>
                  <a:pt x="3756255" y="4419785"/>
                </a:moveTo>
                <a:lnTo>
                  <a:pt x="0" y="4419785"/>
                </a:lnTo>
                <a:lnTo>
                  <a:pt x="0" y="0"/>
                </a:lnTo>
                <a:lnTo>
                  <a:pt x="3756255" y="0"/>
                </a:lnTo>
                <a:lnTo>
                  <a:pt x="3756255" y="4419785"/>
                </a:lnTo>
                <a:close/>
              </a:path>
            </a:pathLst>
          </a:custGeom>
          <a:blipFill>
            <a:blip r:embed="rId2">
              <a:alphaModFix amt="27000"/>
            </a:blip>
            <a:stretch>
              <a:fillRect l="0" t="0" r="0" b="0"/>
            </a:stretch>
          </a:blipFill>
        </p:spPr>
      </p:sp>
      <p:sp>
        <p:nvSpPr>
          <p:cNvPr name="Freeform 7" id="7"/>
          <p:cNvSpPr/>
          <p:nvPr/>
        </p:nvSpPr>
        <p:spPr>
          <a:xfrm flipH="false" flipV="false" rot="5400000">
            <a:off x="-4427666" y="4175811"/>
            <a:ext cx="10912732" cy="2170100"/>
          </a:xfrm>
          <a:custGeom>
            <a:avLst/>
            <a:gdLst/>
            <a:ahLst/>
            <a:cxnLst/>
            <a:rect r="r" b="b" t="t" l="l"/>
            <a:pathLst>
              <a:path h="2170100" w="10912732">
                <a:moveTo>
                  <a:pt x="0" y="0"/>
                </a:moveTo>
                <a:lnTo>
                  <a:pt x="10912732" y="0"/>
                </a:lnTo>
                <a:lnTo>
                  <a:pt x="10912732" y="2170099"/>
                </a:lnTo>
                <a:lnTo>
                  <a:pt x="0" y="2170099"/>
                </a:lnTo>
                <a:lnTo>
                  <a:pt x="0" y="0"/>
                </a:lnTo>
                <a:close/>
              </a:path>
            </a:pathLst>
          </a:custGeom>
          <a:blipFill>
            <a:blip r:embed="rId3"/>
            <a:stretch>
              <a:fillRect l="0" t="-21344" r="0" b="-21344"/>
            </a:stretch>
          </a:blipFill>
        </p:spPr>
      </p:sp>
      <p:sp>
        <p:nvSpPr>
          <p:cNvPr name="Freeform 8" id="8"/>
          <p:cNvSpPr/>
          <p:nvPr/>
        </p:nvSpPr>
        <p:spPr>
          <a:xfrm flipH="false" flipV="false" rot="0">
            <a:off x="7829322" y="8183952"/>
            <a:ext cx="10458678" cy="2129646"/>
          </a:xfrm>
          <a:custGeom>
            <a:avLst/>
            <a:gdLst/>
            <a:ahLst/>
            <a:cxnLst/>
            <a:rect r="r" b="b" t="t" l="l"/>
            <a:pathLst>
              <a:path h="2129646" w="10458678">
                <a:moveTo>
                  <a:pt x="0" y="0"/>
                </a:moveTo>
                <a:lnTo>
                  <a:pt x="10458678" y="0"/>
                </a:lnTo>
                <a:lnTo>
                  <a:pt x="10458678" y="2129646"/>
                </a:lnTo>
                <a:lnTo>
                  <a:pt x="0" y="2129646"/>
                </a:lnTo>
                <a:lnTo>
                  <a:pt x="0" y="0"/>
                </a:lnTo>
                <a:close/>
              </a:path>
            </a:pathLst>
          </a:custGeom>
          <a:blipFill>
            <a:blip r:embed="rId4"/>
            <a:stretch>
              <a:fillRect l="0" t="0" r="0" b="0"/>
            </a:stretch>
          </a:blipFill>
        </p:spPr>
      </p:sp>
      <p:sp>
        <p:nvSpPr>
          <p:cNvPr name="TextBox 9" id="9"/>
          <p:cNvSpPr txBox="true"/>
          <p:nvPr/>
        </p:nvSpPr>
        <p:spPr>
          <a:xfrm rot="0">
            <a:off x="393121" y="141605"/>
            <a:ext cx="6195591" cy="887095"/>
          </a:xfrm>
          <a:prstGeom prst="rect">
            <a:avLst/>
          </a:prstGeom>
        </p:spPr>
        <p:txBody>
          <a:bodyPr anchor="t" rtlCol="false" tIns="0" lIns="0" bIns="0" rIns="0">
            <a:spAutoFit/>
          </a:bodyPr>
          <a:lstStyle/>
          <a:p>
            <a:pPr algn="l">
              <a:lnSpc>
                <a:spcPts val="7279"/>
              </a:lnSpc>
            </a:pPr>
            <a:r>
              <a:rPr lang="en-US" sz="5199" b="true">
                <a:solidFill>
                  <a:srgbClr val="48FCFA"/>
                </a:solidFill>
                <a:latin typeface="Canva Sans Bold"/>
                <a:ea typeface="Canva Sans Bold"/>
                <a:cs typeface="Canva Sans Bold"/>
                <a:sym typeface="Canva Sans Bold"/>
              </a:rPr>
              <a:t>module: threading</a:t>
            </a:r>
          </a:p>
        </p:txBody>
      </p:sp>
      <p:sp>
        <p:nvSpPr>
          <p:cNvPr name="TextBox 10" id="10"/>
          <p:cNvSpPr txBox="true"/>
          <p:nvPr/>
        </p:nvSpPr>
        <p:spPr>
          <a:xfrm rot="0">
            <a:off x="306740" y="5165610"/>
            <a:ext cx="9214762" cy="887095"/>
          </a:xfrm>
          <a:prstGeom prst="rect">
            <a:avLst/>
          </a:prstGeom>
        </p:spPr>
        <p:txBody>
          <a:bodyPr anchor="t" rtlCol="false" tIns="0" lIns="0" bIns="0" rIns="0">
            <a:spAutoFit/>
          </a:bodyPr>
          <a:lstStyle/>
          <a:p>
            <a:pPr algn="l">
              <a:lnSpc>
                <a:spcPts val="7279"/>
              </a:lnSpc>
            </a:pPr>
            <a:r>
              <a:rPr lang="en-US" sz="5199" b="true">
                <a:solidFill>
                  <a:srgbClr val="48FCFA"/>
                </a:solidFill>
                <a:latin typeface="Canva Sans Bold"/>
                <a:ea typeface="Canva Sans Bold"/>
                <a:cs typeface="Canva Sans Bold"/>
                <a:sym typeface="Canva Sans Bold"/>
              </a:rPr>
              <a:t>Function: exit_program</a:t>
            </a:r>
          </a:p>
        </p:txBody>
      </p:sp>
      <p:sp>
        <p:nvSpPr>
          <p:cNvPr name="TextBox 11" id="11"/>
          <p:cNvSpPr txBox="true"/>
          <p:nvPr/>
        </p:nvSpPr>
        <p:spPr>
          <a:xfrm rot="0">
            <a:off x="172973" y="566102"/>
            <a:ext cx="11746463" cy="3580765"/>
          </a:xfrm>
          <a:prstGeom prst="rect">
            <a:avLst/>
          </a:prstGeom>
        </p:spPr>
        <p:txBody>
          <a:bodyPr anchor="t" rtlCol="false" tIns="0" lIns="0" bIns="0" rIns="0">
            <a:spAutoFit/>
          </a:bodyPr>
          <a:lstStyle/>
          <a:p>
            <a:pPr algn="ctr">
              <a:lnSpc>
                <a:spcPts val="4759"/>
              </a:lnSpc>
            </a:pPr>
          </a:p>
          <a:p>
            <a:pPr algn="ctr">
              <a:lnSpc>
                <a:spcPts val="4759"/>
              </a:lnSpc>
            </a:pPr>
            <a:r>
              <a:rPr lang="en-US" sz="3399">
                <a:solidFill>
                  <a:srgbClr val="48FCFA"/>
                </a:solidFill>
                <a:latin typeface="Canva Sans"/>
                <a:ea typeface="Canva Sans"/>
                <a:cs typeface="Canva Sans"/>
                <a:sym typeface="Canva Sans"/>
              </a:rPr>
              <a:t>threading is a Python module that allows concurrent execution of code by running multiple threads. It’s useful for performing background tasks, like listening for speech, without freezing the main application</a:t>
            </a:r>
          </a:p>
          <a:p>
            <a:pPr algn="ctr">
              <a:lnSpc>
                <a:spcPts val="4759"/>
              </a:lnSpc>
            </a:pPr>
          </a:p>
        </p:txBody>
      </p:sp>
      <p:sp>
        <p:nvSpPr>
          <p:cNvPr name="TextBox 12" id="12"/>
          <p:cNvSpPr txBox="true"/>
          <p:nvPr/>
        </p:nvSpPr>
        <p:spPr>
          <a:xfrm rot="0">
            <a:off x="393121" y="6174004"/>
            <a:ext cx="11746463" cy="1780540"/>
          </a:xfrm>
          <a:prstGeom prst="rect">
            <a:avLst/>
          </a:prstGeom>
        </p:spPr>
        <p:txBody>
          <a:bodyPr anchor="t" rtlCol="false" tIns="0" lIns="0" bIns="0" rIns="0">
            <a:spAutoFit/>
          </a:bodyPr>
          <a:lstStyle/>
          <a:p>
            <a:pPr algn="ctr">
              <a:lnSpc>
                <a:spcPts val="4759"/>
              </a:lnSpc>
            </a:pPr>
            <a:r>
              <a:rPr lang="en-US" sz="3399">
                <a:solidFill>
                  <a:srgbClr val="48FCFA"/>
                </a:solidFill>
                <a:latin typeface="Canva Sans"/>
                <a:ea typeface="Canva Sans"/>
                <a:cs typeface="Canva Sans"/>
                <a:sym typeface="Canva Sans"/>
              </a:rPr>
              <a:t>The exit_program function in JARVIS plays a farewell GIF and then safely closes the application, ensuring a smooth exit process.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C20"/>
        </a:solidFill>
      </p:bgPr>
    </p:bg>
    <p:spTree>
      <p:nvGrpSpPr>
        <p:cNvPr id="1" name=""/>
        <p:cNvGrpSpPr/>
        <p:nvPr/>
      </p:nvGrpSpPr>
      <p:grpSpPr>
        <a:xfrm>
          <a:off x="0" y="0"/>
          <a:ext cx="0" cy="0"/>
          <a:chOff x="0" y="0"/>
          <a:chExt cx="0" cy="0"/>
        </a:xfrm>
      </p:grpSpPr>
      <p:grpSp>
        <p:nvGrpSpPr>
          <p:cNvPr name="Group 2" id="2"/>
          <p:cNvGrpSpPr/>
          <p:nvPr/>
        </p:nvGrpSpPr>
        <p:grpSpPr>
          <a:xfrm rot="0">
            <a:off x="-492508" y="-720913"/>
            <a:ext cx="19273016" cy="2091424"/>
            <a:chOff x="0" y="0"/>
            <a:chExt cx="2204179" cy="239188"/>
          </a:xfrm>
        </p:grpSpPr>
        <p:sp>
          <p:nvSpPr>
            <p:cNvPr name="Freeform 3" id="3"/>
            <p:cNvSpPr/>
            <p:nvPr/>
          </p:nvSpPr>
          <p:spPr>
            <a:xfrm flipH="false" flipV="false" rot="0">
              <a:off x="0" y="617"/>
              <a:ext cx="2204179" cy="237954"/>
            </a:xfrm>
            <a:custGeom>
              <a:avLst/>
              <a:gdLst/>
              <a:ahLst/>
              <a:cxnLst/>
              <a:rect r="r" b="b" t="t" l="l"/>
              <a:pathLst>
                <a:path h="237954" w="2204179">
                  <a:moveTo>
                    <a:pt x="40127" y="48333"/>
                  </a:moveTo>
                  <a:lnTo>
                    <a:pt x="1061962" y="1233"/>
                  </a:lnTo>
                  <a:cubicBezTo>
                    <a:pt x="1088700" y="0"/>
                    <a:pt x="1115479" y="0"/>
                    <a:pt x="1142217" y="1233"/>
                  </a:cubicBezTo>
                  <a:lnTo>
                    <a:pt x="2164052" y="48333"/>
                  </a:lnTo>
                  <a:cubicBezTo>
                    <a:pt x="2186506" y="49368"/>
                    <a:pt x="2204179" y="67875"/>
                    <a:pt x="2204179" y="90353"/>
                  </a:cubicBezTo>
                  <a:lnTo>
                    <a:pt x="2204179" y="147601"/>
                  </a:lnTo>
                  <a:cubicBezTo>
                    <a:pt x="2204179" y="170079"/>
                    <a:pt x="2186506" y="188586"/>
                    <a:pt x="2164052" y="189621"/>
                  </a:cubicBezTo>
                  <a:lnTo>
                    <a:pt x="1142217" y="236721"/>
                  </a:lnTo>
                  <a:cubicBezTo>
                    <a:pt x="1115479" y="237954"/>
                    <a:pt x="1088700" y="237954"/>
                    <a:pt x="1061962" y="236721"/>
                  </a:cubicBezTo>
                  <a:lnTo>
                    <a:pt x="40127" y="189621"/>
                  </a:lnTo>
                  <a:cubicBezTo>
                    <a:pt x="17673" y="188586"/>
                    <a:pt x="0" y="170079"/>
                    <a:pt x="0" y="147601"/>
                  </a:cubicBezTo>
                  <a:lnTo>
                    <a:pt x="0" y="90353"/>
                  </a:lnTo>
                  <a:cubicBezTo>
                    <a:pt x="0" y="67875"/>
                    <a:pt x="17673" y="49368"/>
                    <a:pt x="40127" y="48333"/>
                  </a:cubicBezTo>
                  <a:close/>
                </a:path>
              </a:pathLst>
            </a:custGeom>
            <a:solidFill>
              <a:srgbClr val="004AAD"/>
            </a:solidFill>
          </p:spPr>
        </p:sp>
        <p:sp>
          <p:nvSpPr>
            <p:cNvPr name="TextBox 4" id="4"/>
            <p:cNvSpPr txBox="true"/>
            <p:nvPr/>
          </p:nvSpPr>
          <p:spPr>
            <a:xfrm>
              <a:off x="0" y="-12700"/>
              <a:ext cx="2204179" cy="22648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3684242" y="76380"/>
            <a:ext cx="10171655" cy="1294130"/>
          </a:xfrm>
          <a:prstGeom prst="rect">
            <a:avLst/>
          </a:prstGeom>
        </p:spPr>
        <p:txBody>
          <a:bodyPr anchor="t" rtlCol="false" tIns="0" lIns="0" bIns="0" rIns="0">
            <a:spAutoFit/>
          </a:bodyPr>
          <a:lstStyle/>
          <a:p>
            <a:pPr algn="ctr">
              <a:lnSpc>
                <a:spcPts val="9520"/>
              </a:lnSpc>
            </a:pPr>
            <a:r>
              <a:rPr lang="en-US" sz="6800">
                <a:solidFill>
                  <a:srgbClr val="48FCFA"/>
                </a:solidFill>
                <a:latin typeface="Bungee"/>
                <a:ea typeface="Bungee"/>
                <a:cs typeface="Bungee"/>
                <a:sym typeface="Bungee"/>
              </a:rPr>
              <a:t>conclusion</a:t>
            </a:r>
          </a:p>
        </p:txBody>
      </p:sp>
      <p:sp>
        <p:nvSpPr>
          <p:cNvPr name="Freeform 6" id="6"/>
          <p:cNvSpPr/>
          <p:nvPr/>
        </p:nvSpPr>
        <p:spPr>
          <a:xfrm flipH="true" flipV="false" rot="0">
            <a:off x="15087077" y="5925905"/>
            <a:ext cx="3120441" cy="4371896"/>
          </a:xfrm>
          <a:custGeom>
            <a:avLst/>
            <a:gdLst/>
            <a:ahLst/>
            <a:cxnLst/>
            <a:rect r="r" b="b" t="t" l="l"/>
            <a:pathLst>
              <a:path h="4371896" w="3120441">
                <a:moveTo>
                  <a:pt x="3120441" y="0"/>
                </a:moveTo>
                <a:lnTo>
                  <a:pt x="0" y="0"/>
                </a:lnTo>
                <a:lnTo>
                  <a:pt x="0" y="4371896"/>
                </a:lnTo>
                <a:lnTo>
                  <a:pt x="3120441" y="4371896"/>
                </a:lnTo>
                <a:lnTo>
                  <a:pt x="312044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5082" y="5925905"/>
            <a:ext cx="3120441" cy="4371896"/>
          </a:xfrm>
          <a:custGeom>
            <a:avLst/>
            <a:gdLst/>
            <a:ahLst/>
            <a:cxnLst/>
            <a:rect r="r" b="b" t="t" l="l"/>
            <a:pathLst>
              <a:path h="4371896" w="3120441">
                <a:moveTo>
                  <a:pt x="0" y="0"/>
                </a:moveTo>
                <a:lnTo>
                  <a:pt x="3120441" y="0"/>
                </a:lnTo>
                <a:lnTo>
                  <a:pt x="3120441" y="4371896"/>
                </a:lnTo>
                <a:lnTo>
                  <a:pt x="0" y="4371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3576720" y="2414243"/>
            <a:ext cx="11134561" cy="4714864"/>
          </a:xfrm>
          <a:prstGeom prst="rect">
            <a:avLst/>
          </a:prstGeom>
        </p:spPr>
        <p:txBody>
          <a:bodyPr anchor="t" rtlCol="false" tIns="0" lIns="0" bIns="0" rIns="0">
            <a:spAutoFit/>
          </a:bodyPr>
          <a:lstStyle/>
          <a:p>
            <a:pPr algn="ctr">
              <a:lnSpc>
                <a:spcPts val="3804"/>
              </a:lnSpc>
              <a:spcBef>
                <a:spcPct val="0"/>
              </a:spcBef>
            </a:pPr>
            <a:r>
              <a:rPr lang="en-US" sz="2717">
                <a:solidFill>
                  <a:srgbClr val="48FCFA"/>
                </a:solidFill>
                <a:latin typeface="Open Sans Light"/>
                <a:ea typeface="Open Sans Light"/>
                <a:cs typeface="Open Sans Light"/>
                <a:sym typeface="Open Sans Light"/>
              </a:rPr>
              <a:t>In conclusion, our JARVIS project demonstrates an engaging and interactive virtual assistant built using Python. By integrating key technologies like tkinter for the GUI, pyttsx3 for text-to-speech, and speech_recognition for voice commands, we created a system that not only listens and responds but also provides a dynamic user experience with GIF animations and real-time updates. This project has deepened our understanding of AI, multi-threading showcasing our ability to combine these elements into a cohesive and functional assistant. We look forward to exploring further enhancements and applications of such intelligent systems.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C2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26000"/>
            </a:blip>
            <a:srcRect l="0" t="7812" r="0" b="7812"/>
            <a:stretch>
              <a:fillRect/>
            </a:stretch>
          </p:blipFill>
          <p:spPr>
            <a:xfrm flipH="false" flipV="false">
              <a:off x="0" y="0"/>
              <a:ext cx="24384000" cy="13716000"/>
            </a:xfrm>
            <a:prstGeom prst="rect">
              <a:avLst/>
            </a:prstGeom>
          </p:spPr>
        </p:pic>
      </p:grpSp>
      <p:grpSp>
        <p:nvGrpSpPr>
          <p:cNvPr name="Group 4" id="4"/>
          <p:cNvGrpSpPr/>
          <p:nvPr/>
        </p:nvGrpSpPr>
        <p:grpSpPr>
          <a:xfrm rot="0">
            <a:off x="1690767" y="2395170"/>
            <a:ext cx="16070105" cy="5496659"/>
            <a:chOff x="0" y="0"/>
            <a:chExt cx="4232456" cy="1447680"/>
          </a:xfrm>
        </p:grpSpPr>
        <p:sp>
          <p:nvSpPr>
            <p:cNvPr name="Freeform 5" id="5"/>
            <p:cNvSpPr/>
            <p:nvPr/>
          </p:nvSpPr>
          <p:spPr>
            <a:xfrm flipH="false" flipV="false" rot="0">
              <a:off x="0" y="0"/>
              <a:ext cx="4232456" cy="1447680"/>
            </a:xfrm>
            <a:custGeom>
              <a:avLst/>
              <a:gdLst/>
              <a:ahLst/>
              <a:cxnLst/>
              <a:rect r="r" b="b" t="t" l="l"/>
              <a:pathLst>
                <a:path h="1447680" w="4232456">
                  <a:moveTo>
                    <a:pt x="24570" y="0"/>
                  </a:moveTo>
                  <a:lnTo>
                    <a:pt x="4207886" y="0"/>
                  </a:lnTo>
                  <a:cubicBezTo>
                    <a:pt x="4214402" y="0"/>
                    <a:pt x="4220652" y="2589"/>
                    <a:pt x="4225259" y="7196"/>
                  </a:cubicBezTo>
                  <a:cubicBezTo>
                    <a:pt x="4229867" y="11804"/>
                    <a:pt x="4232456" y="18053"/>
                    <a:pt x="4232456" y="24570"/>
                  </a:cubicBezTo>
                  <a:lnTo>
                    <a:pt x="4232456" y="1423110"/>
                  </a:lnTo>
                  <a:cubicBezTo>
                    <a:pt x="4232456" y="1429626"/>
                    <a:pt x="4229867" y="1435876"/>
                    <a:pt x="4225259" y="1440483"/>
                  </a:cubicBezTo>
                  <a:cubicBezTo>
                    <a:pt x="4220652" y="1445091"/>
                    <a:pt x="4214402" y="1447680"/>
                    <a:pt x="4207886" y="1447680"/>
                  </a:cubicBezTo>
                  <a:lnTo>
                    <a:pt x="24570" y="1447680"/>
                  </a:lnTo>
                  <a:cubicBezTo>
                    <a:pt x="18053" y="1447680"/>
                    <a:pt x="11804" y="1445091"/>
                    <a:pt x="7196" y="1440483"/>
                  </a:cubicBezTo>
                  <a:cubicBezTo>
                    <a:pt x="2589" y="1435876"/>
                    <a:pt x="0" y="1429626"/>
                    <a:pt x="0" y="1423110"/>
                  </a:cubicBezTo>
                  <a:lnTo>
                    <a:pt x="0" y="24570"/>
                  </a:lnTo>
                  <a:cubicBezTo>
                    <a:pt x="0" y="18053"/>
                    <a:pt x="2589" y="11804"/>
                    <a:pt x="7196" y="7196"/>
                  </a:cubicBezTo>
                  <a:cubicBezTo>
                    <a:pt x="11804" y="2589"/>
                    <a:pt x="18053" y="0"/>
                    <a:pt x="24570" y="0"/>
                  </a:cubicBezTo>
                  <a:close/>
                </a:path>
              </a:pathLst>
            </a:custGeom>
            <a:solidFill>
              <a:srgbClr val="00102B">
                <a:alpha val="80000"/>
              </a:srgbClr>
            </a:solidFill>
          </p:spPr>
        </p:sp>
        <p:sp>
          <p:nvSpPr>
            <p:cNvPr name="TextBox 6" id="6"/>
            <p:cNvSpPr txBox="true"/>
            <p:nvPr/>
          </p:nvSpPr>
          <p:spPr>
            <a:xfrm>
              <a:off x="0" y="-38100"/>
              <a:ext cx="4232456" cy="148578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30330" y="4423918"/>
            <a:ext cx="9274330" cy="5863082"/>
          </a:xfrm>
          <a:custGeom>
            <a:avLst/>
            <a:gdLst/>
            <a:ahLst/>
            <a:cxnLst/>
            <a:rect r="r" b="b" t="t" l="l"/>
            <a:pathLst>
              <a:path h="5863082" w="9274330">
                <a:moveTo>
                  <a:pt x="0" y="0"/>
                </a:moveTo>
                <a:lnTo>
                  <a:pt x="9274330" y="0"/>
                </a:lnTo>
                <a:lnTo>
                  <a:pt x="9274330" y="5863082"/>
                </a:lnTo>
                <a:lnTo>
                  <a:pt x="0" y="5863082"/>
                </a:lnTo>
                <a:lnTo>
                  <a:pt x="0" y="0"/>
                </a:lnTo>
                <a:close/>
              </a:path>
            </a:pathLst>
          </a:custGeom>
          <a:blipFill>
            <a:blip r:embed="rId3"/>
            <a:stretch>
              <a:fillRect l="0" t="0" r="0" b="0"/>
            </a:stretch>
          </a:blipFill>
        </p:spPr>
      </p:sp>
      <p:sp>
        <p:nvSpPr>
          <p:cNvPr name="TextBox 8" id="8"/>
          <p:cNvSpPr txBox="true"/>
          <p:nvPr/>
        </p:nvSpPr>
        <p:spPr>
          <a:xfrm rot="0">
            <a:off x="2930776" y="143282"/>
            <a:ext cx="12539061" cy="1202055"/>
          </a:xfrm>
          <a:prstGeom prst="rect">
            <a:avLst/>
          </a:prstGeom>
        </p:spPr>
        <p:txBody>
          <a:bodyPr anchor="t" rtlCol="false" tIns="0" lIns="0" bIns="0" rIns="0">
            <a:spAutoFit/>
          </a:bodyPr>
          <a:lstStyle/>
          <a:p>
            <a:pPr algn="ctr">
              <a:lnSpc>
                <a:spcPts val="8820"/>
              </a:lnSpc>
            </a:pPr>
            <a:r>
              <a:rPr lang="en-US" sz="6300">
                <a:solidFill>
                  <a:srgbClr val="48FCFA"/>
                </a:solidFill>
                <a:latin typeface="Bungee"/>
                <a:ea typeface="Bungee"/>
                <a:cs typeface="Bungee"/>
                <a:sym typeface="Bungee"/>
              </a:rPr>
              <a:t>Why did we choose JARVIS</a:t>
            </a:r>
          </a:p>
        </p:txBody>
      </p:sp>
      <p:sp>
        <p:nvSpPr>
          <p:cNvPr name="TextBox 9" id="9"/>
          <p:cNvSpPr txBox="true"/>
          <p:nvPr/>
        </p:nvSpPr>
        <p:spPr>
          <a:xfrm rot="0">
            <a:off x="2173809" y="2890644"/>
            <a:ext cx="4230674" cy="1180466"/>
          </a:xfrm>
          <a:prstGeom prst="rect">
            <a:avLst/>
          </a:prstGeom>
        </p:spPr>
        <p:txBody>
          <a:bodyPr anchor="t" rtlCol="false" tIns="0" lIns="0" bIns="0" rIns="0">
            <a:spAutoFit/>
          </a:bodyPr>
          <a:lstStyle/>
          <a:p>
            <a:pPr algn="just">
              <a:lnSpc>
                <a:spcPts val="4759"/>
              </a:lnSpc>
              <a:spcBef>
                <a:spcPct val="0"/>
              </a:spcBef>
            </a:pPr>
            <a:r>
              <a:rPr lang="en-US" sz="3399">
                <a:solidFill>
                  <a:srgbClr val="48FCFA"/>
                </a:solidFill>
                <a:latin typeface="Open Sans"/>
                <a:ea typeface="Open Sans"/>
                <a:cs typeface="Open Sans"/>
                <a:sym typeface="Open Sans"/>
              </a:rPr>
              <a:t>Fascinated with AI and virtual assistant</a:t>
            </a:r>
          </a:p>
        </p:txBody>
      </p:sp>
      <p:sp>
        <p:nvSpPr>
          <p:cNvPr name="TextBox 10" id="10"/>
          <p:cNvSpPr txBox="true"/>
          <p:nvPr/>
        </p:nvSpPr>
        <p:spPr>
          <a:xfrm rot="0">
            <a:off x="7739221" y="2705859"/>
            <a:ext cx="4028649" cy="1180465"/>
          </a:xfrm>
          <a:prstGeom prst="rect">
            <a:avLst/>
          </a:prstGeom>
        </p:spPr>
        <p:txBody>
          <a:bodyPr anchor="t" rtlCol="false" tIns="0" lIns="0" bIns="0" rIns="0">
            <a:spAutoFit/>
          </a:bodyPr>
          <a:lstStyle/>
          <a:p>
            <a:pPr algn="just">
              <a:lnSpc>
                <a:spcPts val="4760"/>
              </a:lnSpc>
              <a:spcBef>
                <a:spcPct val="0"/>
              </a:spcBef>
            </a:pPr>
            <a:r>
              <a:rPr lang="en-US" sz="3400">
                <a:solidFill>
                  <a:srgbClr val="48FCFA"/>
                </a:solidFill>
                <a:latin typeface="Open Sans"/>
                <a:ea typeface="Open Sans"/>
                <a:cs typeface="Open Sans"/>
                <a:sym typeface="Open Sans"/>
              </a:rPr>
              <a:t>We can make it a long term project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C2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26000"/>
            </a:blip>
            <a:srcRect l="0" t="7812" r="0" b="7812"/>
            <a:stretch>
              <a:fillRect/>
            </a:stretch>
          </p:blipFill>
          <p:spPr>
            <a:xfrm flipH="false" flipV="false">
              <a:off x="0" y="0"/>
              <a:ext cx="24384000" cy="13716000"/>
            </a:xfrm>
            <a:prstGeom prst="rect">
              <a:avLst/>
            </a:prstGeom>
          </p:spPr>
        </p:pic>
      </p:grpSp>
      <p:grpSp>
        <p:nvGrpSpPr>
          <p:cNvPr name="Group 4" id="4"/>
          <p:cNvGrpSpPr/>
          <p:nvPr/>
        </p:nvGrpSpPr>
        <p:grpSpPr>
          <a:xfrm rot="0">
            <a:off x="1690767" y="2395170"/>
            <a:ext cx="16070105" cy="5496659"/>
            <a:chOff x="0" y="0"/>
            <a:chExt cx="4232456" cy="1447680"/>
          </a:xfrm>
        </p:grpSpPr>
        <p:sp>
          <p:nvSpPr>
            <p:cNvPr name="Freeform 5" id="5"/>
            <p:cNvSpPr/>
            <p:nvPr/>
          </p:nvSpPr>
          <p:spPr>
            <a:xfrm flipH="false" flipV="false" rot="0">
              <a:off x="0" y="0"/>
              <a:ext cx="4232456" cy="1447680"/>
            </a:xfrm>
            <a:custGeom>
              <a:avLst/>
              <a:gdLst/>
              <a:ahLst/>
              <a:cxnLst/>
              <a:rect r="r" b="b" t="t" l="l"/>
              <a:pathLst>
                <a:path h="1447680" w="4232456">
                  <a:moveTo>
                    <a:pt x="24570" y="0"/>
                  </a:moveTo>
                  <a:lnTo>
                    <a:pt x="4207886" y="0"/>
                  </a:lnTo>
                  <a:cubicBezTo>
                    <a:pt x="4214402" y="0"/>
                    <a:pt x="4220652" y="2589"/>
                    <a:pt x="4225259" y="7196"/>
                  </a:cubicBezTo>
                  <a:cubicBezTo>
                    <a:pt x="4229867" y="11804"/>
                    <a:pt x="4232456" y="18053"/>
                    <a:pt x="4232456" y="24570"/>
                  </a:cubicBezTo>
                  <a:lnTo>
                    <a:pt x="4232456" y="1423110"/>
                  </a:lnTo>
                  <a:cubicBezTo>
                    <a:pt x="4232456" y="1429626"/>
                    <a:pt x="4229867" y="1435876"/>
                    <a:pt x="4225259" y="1440483"/>
                  </a:cubicBezTo>
                  <a:cubicBezTo>
                    <a:pt x="4220652" y="1445091"/>
                    <a:pt x="4214402" y="1447680"/>
                    <a:pt x="4207886" y="1447680"/>
                  </a:cubicBezTo>
                  <a:lnTo>
                    <a:pt x="24570" y="1447680"/>
                  </a:lnTo>
                  <a:cubicBezTo>
                    <a:pt x="18053" y="1447680"/>
                    <a:pt x="11804" y="1445091"/>
                    <a:pt x="7196" y="1440483"/>
                  </a:cubicBezTo>
                  <a:cubicBezTo>
                    <a:pt x="2589" y="1435876"/>
                    <a:pt x="0" y="1429626"/>
                    <a:pt x="0" y="1423110"/>
                  </a:cubicBezTo>
                  <a:lnTo>
                    <a:pt x="0" y="24570"/>
                  </a:lnTo>
                  <a:cubicBezTo>
                    <a:pt x="0" y="18053"/>
                    <a:pt x="2589" y="11804"/>
                    <a:pt x="7196" y="7196"/>
                  </a:cubicBezTo>
                  <a:cubicBezTo>
                    <a:pt x="11804" y="2589"/>
                    <a:pt x="18053" y="0"/>
                    <a:pt x="24570" y="0"/>
                  </a:cubicBezTo>
                  <a:close/>
                </a:path>
              </a:pathLst>
            </a:custGeom>
            <a:solidFill>
              <a:srgbClr val="00102B">
                <a:alpha val="80000"/>
              </a:srgbClr>
            </a:solidFill>
          </p:spPr>
        </p:sp>
        <p:sp>
          <p:nvSpPr>
            <p:cNvPr name="TextBox 6" id="6"/>
            <p:cNvSpPr txBox="true"/>
            <p:nvPr/>
          </p:nvSpPr>
          <p:spPr>
            <a:xfrm>
              <a:off x="0" y="-38100"/>
              <a:ext cx="4232456" cy="148578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30330" y="4414327"/>
            <a:ext cx="9274330" cy="5863082"/>
          </a:xfrm>
          <a:custGeom>
            <a:avLst/>
            <a:gdLst/>
            <a:ahLst/>
            <a:cxnLst/>
            <a:rect r="r" b="b" t="t" l="l"/>
            <a:pathLst>
              <a:path h="5863082" w="9274330">
                <a:moveTo>
                  <a:pt x="0" y="0"/>
                </a:moveTo>
                <a:lnTo>
                  <a:pt x="9274330" y="0"/>
                </a:lnTo>
                <a:lnTo>
                  <a:pt x="9274330" y="5863083"/>
                </a:lnTo>
                <a:lnTo>
                  <a:pt x="0" y="5863083"/>
                </a:lnTo>
                <a:lnTo>
                  <a:pt x="0" y="0"/>
                </a:lnTo>
                <a:close/>
              </a:path>
            </a:pathLst>
          </a:custGeom>
          <a:blipFill>
            <a:blip r:embed="rId3"/>
            <a:stretch>
              <a:fillRect l="0" t="0" r="0" b="0"/>
            </a:stretch>
          </a:blipFill>
        </p:spPr>
      </p:sp>
      <p:sp>
        <p:nvSpPr>
          <p:cNvPr name="TextBox 8" id="8"/>
          <p:cNvSpPr txBox="true"/>
          <p:nvPr/>
        </p:nvSpPr>
        <p:spPr>
          <a:xfrm rot="0">
            <a:off x="2930776" y="143282"/>
            <a:ext cx="12539061" cy="1202055"/>
          </a:xfrm>
          <a:prstGeom prst="rect">
            <a:avLst/>
          </a:prstGeom>
        </p:spPr>
        <p:txBody>
          <a:bodyPr anchor="t" rtlCol="false" tIns="0" lIns="0" bIns="0" rIns="0">
            <a:spAutoFit/>
          </a:bodyPr>
          <a:lstStyle/>
          <a:p>
            <a:pPr algn="ctr">
              <a:lnSpc>
                <a:spcPts val="8820"/>
              </a:lnSpc>
            </a:pPr>
            <a:r>
              <a:rPr lang="en-US" sz="6300">
                <a:solidFill>
                  <a:srgbClr val="48FCFA"/>
                </a:solidFill>
                <a:latin typeface="Bungee"/>
                <a:ea typeface="Bungee"/>
                <a:cs typeface="Bungee"/>
                <a:sym typeface="Bungee"/>
              </a:rPr>
              <a:t>Why did we choose JARVIS</a:t>
            </a:r>
          </a:p>
        </p:txBody>
      </p:sp>
      <p:sp>
        <p:nvSpPr>
          <p:cNvPr name="TextBox 9" id="9"/>
          <p:cNvSpPr txBox="true"/>
          <p:nvPr/>
        </p:nvSpPr>
        <p:spPr>
          <a:xfrm rot="0">
            <a:off x="2173809" y="2890644"/>
            <a:ext cx="4230674" cy="1180466"/>
          </a:xfrm>
          <a:prstGeom prst="rect">
            <a:avLst/>
          </a:prstGeom>
        </p:spPr>
        <p:txBody>
          <a:bodyPr anchor="t" rtlCol="false" tIns="0" lIns="0" bIns="0" rIns="0">
            <a:spAutoFit/>
          </a:bodyPr>
          <a:lstStyle/>
          <a:p>
            <a:pPr algn="just">
              <a:lnSpc>
                <a:spcPts val="4759"/>
              </a:lnSpc>
              <a:spcBef>
                <a:spcPct val="0"/>
              </a:spcBef>
            </a:pPr>
            <a:r>
              <a:rPr lang="en-US" sz="3399">
                <a:solidFill>
                  <a:srgbClr val="48FCFA"/>
                </a:solidFill>
                <a:latin typeface="Open Sans"/>
                <a:ea typeface="Open Sans"/>
                <a:cs typeface="Open Sans"/>
                <a:sym typeface="Open Sans"/>
              </a:rPr>
              <a:t>Fascinated with AI and virtual assistant</a:t>
            </a:r>
          </a:p>
        </p:txBody>
      </p:sp>
      <p:sp>
        <p:nvSpPr>
          <p:cNvPr name="TextBox 10" id="10"/>
          <p:cNvSpPr txBox="true"/>
          <p:nvPr/>
        </p:nvSpPr>
        <p:spPr>
          <a:xfrm rot="0">
            <a:off x="7739221" y="2705859"/>
            <a:ext cx="4028649" cy="1180465"/>
          </a:xfrm>
          <a:prstGeom prst="rect">
            <a:avLst/>
          </a:prstGeom>
        </p:spPr>
        <p:txBody>
          <a:bodyPr anchor="t" rtlCol="false" tIns="0" lIns="0" bIns="0" rIns="0">
            <a:spAutoFit/>
          </a:bodyPr>
          <a:lstStyle/>
          <a:p>
            <a:pPr algn="just">
              <a:lnSpc>
                <a:spcPts val="4760"/>
              </a:lnSpc>
              <a:spcBef>
                <a:spcPct val="0"/>
              </a:spcBef>
            </a:pPr>
            <a:r>
              <a:rPr lang="en-US" sz="3400">
                <a:solidFill>
                  <a:srgbClr val="48FCFA"/>
                </a:solidFill>
                <a:latin typeface="Open Sans"/>
                <a:ea typeface="Open Sans"/>
                <a:cs typeface="Open Sans"/>
                <a:sym typeface="Open Sans"/>
              </a:rPr>
              <a:t>We can make it a long term project</a:t>
            </a:r>
          </a:p>
        </p:txBody>
      </p:sp>
      <p:sp>
        <p:nvSpPr>
          <p:cNvPr name="TextBox 11" id="11"/>
          <p:cNvSpPr txBox="true"/>
          <p:nvPr/>
        </p:nvSpPr>
        <p:spPr>
          <a:xfrm rot="0">
            <a:off x="13102608" y="2890644"/>
            <a:ext cx="4028649" cy="2980691"/>
          </a:xfrm>
          <a:prstGeom prst="rect">
            <a:avLst/>
          </a:prstGeom>
        </p:spPr>
        <p:txBody>
          <a:bodyPr anchor="t" rtlCol="false" tIns="0" lIns="0" bIns="0" rIns="0">
            <a:spAutoFit/>
          </a:bodyPr>
          <a:lstStyle/>
          <a:p>
            <a:pPr algn="just">
              <a:lnSpc>
                <a:spcPts val="4759"/>
              </a:lnSpc>
              <a:spcBef>
                <a:spcPct val="0"/>
              </a:spcBef>
            </a:pPr>
            <a:r>
              <a:rPr lang="en-US" sz="3399">
                <a:solidFill>
                  <a:srgbClr val="48FCFA"/>
                </a:solidFill>
                <a:latin typeface="Open Sans"/>
                <a:ea typeface="Open Sans"/>
                <a:cs typeface="Open Sans"/>
                <a:sym typeface="Open Sans"/>
              </a:rPr>
              <a:t>Learning opportuinity in python, speech recognition, GUI development etc</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216601" y="1028700"/>
            <a:ext cx="3935185" cy="8026299"/>
            <a:chOff x="0" y="0"/>
            <a:chExt cx="5246914" cy="10701732"/>
          </a:xfrm>
        </p:grpSpPr>
        <p:pic>
          <p:nvPicPr>
            <p:cNvPr name="Picture 4" id="4"/>
            <p:cNvPicPr>
              <a:picLocks noChangeAspect="true"/>
            </p:cNvPicPr>
            <p:nvPr/>
          </p:nvPicPr>
          <p:blipFill>
            <a:blip r:embed="rId3"/>
            <a:srcRect l="33636" t="0" r="33636" b="0"/>
            <a:stretch>
              <a:fillRect/>
            </a:stretch>
          </p:blipFill>
          <p:spPr>
            <a:xfrm flipH="false" flipV="false">
              <a:off x="0" y="0"/>
              <a:ext cx="5246914" cy="10701732"/>
            </a:xfrm>
            <a:prstGeom prst="rect">
              <a:avLst/>
            </a:prstGeom>
          </p:spPr>
        </p:pic>
      </p:grpSp>
      <p:grpSp>
        <p:nvGrpSpPr>
          <p:cNvPr name="Group 5" id="5"/>
          <p:cNvGrpSpPr/>
          <p:nvPr/>
        </p:nvGrpSpPr>
        <p:grpSpPr>
          <a:xfrm rot="0">
            <a:off x="1028700" y="803797"/>
            <a:ext cx="4308154" cy="8454503"/>
            <a:chOff x="0" y="0"/>
            <a:chExt cx="1134658" cy="2226700"/>
          </a:xfrm>
        </p:grpSpPr>
        <p:sp>
          <p:nvSpPr>
            <p:cNvPr name="Freeform 6" id="6"/>
            <p:cNvSpPr/>
            <p:nvPr/>
          </p:nvSpPr>
          <p:spPr>
            <a:xfrm flipH="false" flipV="false" rot="0">
              <a:off x="0" y="0"/>
              <a:ext cx="1134658" cy="2226701"/>
            </a:xfrm>
            <a:custGeom>
              <a:avLst/>
              <a:gdLst/>
              <a:ahLst/>
              <a:cxnLst/>
              <a:rect r="r" b="b" t="t" l="l"/>
              <a:pathLst>
                <a:path h="2226701" w="1134658">
                  <a:moveTo>
                    <a:pt x="91649" y="0"/>
                  </a:moveTo>
                  <a:lnTo>
                    <a:pt x="1043009" y="0"/>
                  </a:lnTo>
                  <a:cubicBezTo>
                    <a:pt x="1067316" y="0"/>
                    <a:pt x="1090627" y="9656"/>
                    <a:pt x="1107815" y="26843"/>
                  </a:cubicBezTo>
                  <a:cubicBezTo>
                    <a:pt x="1125002" y="44031"/>
                    <a:pt x="1134658" y="67342"/>
                    <a:pt x="1134658" y="91649"/>
                  </a:cubicBezTo>
                  <a:lnTo>
                    <a:pt x="1134658" y="2135052"/>
                  </a:lnTo>
                  <a:cubicBezTo>
                    <a:pt x="1134658" y="2159358"/>
                    <a:pt x="1125002" y="2182670"/>
                    <a:pt x="1107815" y="2199857"/>
                  </a:cubicBezTo>
                  <a:cubicBezTo>
                    <a:pt x="1090627" y="2217045"/>
                    <a:pt x="1067316" y="2226701"/>
                    <a:pt x="1043009" y="2226701"/>
                  </a:cubicBezTo>
                  <a:lnTo>
                    <a:pt x="91649" y="2226701"/>
                  </a:lnTo>
                  <a:cubicBezTo>
                    <a:pt x="67342" y="2226701"/>
                    <a:pt x="44031" y="2217045"/>
                    <a:pt x="26843" y="2199857"/>
                  </a:cubicBezTo>
                  <a:cubicBezTo>
                    <a:pt x="9656" y="2182670"/>
                    <a:pt x="0" y="2159358"/>
                    <a:pt x="0" y="2135052"/>
                  </a:cubicBezTo>
                  <a:lnTo>
                    <a:pt x="0" y="91649"/>
                  </a:lnTo>
                  <a:cubicBezTo>
                    <a:pt x="0" y="67342"/>
                    <a:pt x="9656" y="44031"/>
                    <a:pt x="26843" y="26843"/>
                  </a:cubicBezTo>
                  <a:cubicBezTo>
                    <a:pt x="44031" y="9656"/>
                    <a:pt x="67342" y="0"/>
                    <a:pt x="91649" y="0"/>
                  </a:cubicBezTo>
                  <a:close/>
                </a:path>
              </a:pathLst>
            </a:custGeom>
            <a:solidFill>
              <a:srgbClr val="000000">
                <a:alpha val="0"/>
              </a:srgbClr>
            </a:solidFill>
            <a:ln w="276225" cap="rnd">
              <a:solidFill>
                <a:srgbClr val="48FCFA"/>
              </a:solidFill>
              <a:prstDash val="solid"/>
              <a:round/>
            </a:ln>
          </p:spPr>
        </p:sp>
        <p:sp>
          <p:nvSpPr>
            <p:cNvPr name="TextBox 7" id="7"/>
            <p:cNvSpPr txBox="true"/>
            <p:nvPr/>
          </p:nvSpPr>
          <p:spPr>
            <a:xfrm>
              <a:off x="0" y="-38100"/>
              <a:ext cx="1134658" cy="22648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5940399" y="762000"/>
            <a:ext cx="10171655" cy="1294130"/>
          </a:xfrm>
          <a:prstGeom prst="rect">
            <a:avLst/>
          </a:prstGeom>
        </p:spPr>
        <p:txBody>
          <a:bodyPr anchor="t" rtlCol="false" tIns="0" lIns="0" bIns="0" rIns="0">
            <a:spAutoFit/>
          </a:bodyPr>
          <a:lstStyle/>
          <a:p>
            <a:pPr algn="l">
              <a:lnSpc>
                <a:spcPts val="9520"/>
              </a:lnSpc>
            </a:pPr>
            <a:r>
              <a:rPr lang="en-US" sz="6800">
                <a:solidFill>
                  <a:srgbClr val="48FCFA"/>
                </a:solidFill>
                <a:latin typeface="Bungee"/>
                <a:ea typeface="Bungee"/>
                <a:cs typeface="Bungee"/>
                <a:sym typeface="Bungee"/>
              </a:rPr>
              <a:t>MISSION</a:t>
            </a:r>
          </a:p>
        </p:txBody>
      </p:sp>
      <p:sp>
        <p:nvSpPr>
          <p:cNvPr name="Freeform 9" id="9"/>
          <p:cNvSpPr/>
          <p:nvPr/>
        </p:nvSpPr>
        <p:spPr>
          <a:xfrm flipH="true" flipV="true" rot="0">
            <a:off x="16112054" y="0"/>
            <a:ext cx="3756255" cy="4419785"/>
          </a:xfrm>
          <a:custGeom>
            <a:avLst/>
            <a:gdLst/>
            <a:ahLst/>
            <a:cxnLst/>
            <a:rect r="r" b="b" t="t" l="l"/>
            <a:pathLst>
              <a:path h="4419785" w="3756255">
                <a:moveTo>
                  <a:pt x="3756255" y="4419785"/>
                </a:moveTo>
                <a:lnTo>
                  <a:pt x="0" y="4419785"/>
                </a:lnTo>
                <a:lnTo>
                  <a:pt x="0" y="0"/>
                </a:lnTo>
                <a:lnTo>
                  <a:pt x="3756255" y="0"/>
                </a:lnTo>
                <a:lnTo>
                  <a:pt x="3756255" y="4419785"/>
                </a:lnTo>
                <a:close/>
              </a:path>
            </a:pathLst>
          </a:custGeom>
          <a:blipFill>
            <a:blip r:embed="rId4">
              <a:alphaModFix amt="27000"/>
            </a:blip>
            <a:stretch>
              <a:fillRect l="0" t="0" r="0" b="0"/>
            </a:stretch>
          </a:blipFill>
        </p:spPr>
      </p:sp>
      <p:sp>
        <p:nvSpPr>
          <p:cNvPr name="Freeform 10" id="10"/>
          <p:cNvSpPr/>
          <p:nvPr/>
        </p:nvSpPr>
        <p:spPr>
          <a:xfrm flipH="true" flipV="true" rot="0">
            <a:off x="16112054" y="7529711"/>
            <a:ext cx="3756255" cy="4419785"/>
          </a:xfrm>
          <a:custGeom>
            <a:avLst/>
            <a:gdLst/>
            <a:ahLst/>
            <a:cxnLst/>
            <a:rect r="r" b="b" t="t" l="l"/>
            <a:pathLst>
              <a:path h="4419785" w="3756255">
                <a:moveTo>
                  <a:pt x="3756255" y="4419785"/>
                </a:moveTo>
                <a:lnTo>
                  <a:pt x="0" y="4419785"/>
                </a:lnTo>
                <a:lnTo>
                  <a:pt x="0" y="0"/>
                </a:lnTo>
                <a:lnTo>
                  <a:pt x="3756255" y="0"/>
                </a:lnTo>
                <a:lnTo>
                  <a:pt x="3756255" y="4419785"/>
                </a:lnTo>
                <a:close/>
              </a:path>
            </a:pathLst>
          </a:custGeom>
          <a:blipFill>
            <a:blip r:embed="rId4">
              <a:alphaModFix amt="27000"/>
            </a:blip>
            <a:stretch>
              <a:fillRect l="0" t="0" r="0" b="0"/>
            </a:stretch>
          </a:blipFill>
        </p:spPr>
      </p:sp>
      <p:sp>
        <p:nvSpPr>
          <p:cNvPr name="Freeform 11" id="11"/>
          <p:cNvSpPr/>
          <p:nvPr/>
        </p:nvSpPr>
        <p:spPr>
          <a:xfrm flipH="false" flipV="false" rot="5400000">
            <a:off x="-4427666" y="4175811"/>
            <a:ext cx="10912732" cy="2170100"/>
          </a:xfrm>
          <a:custGeom>
            <a:avLst/>
            <a:gdLst/>
            <a:ahLst/>
            <a:cxnLst/>
            <a:rect r="r" b="b" t="t" l="l"/>
            <a:pathLst>
              <a:path h="2170100" w="10912732">
                <a:moveTo>
                  <a:pt x="0" y="0"/>
                </a:moveTo>
                <a:lnTo>
                  <a:pt x="10912732" y="0"/>
                </a:lnTo>
                <a:lnTo>
                  <a:pt x="10912732" y="2170099"/>
                </a:lnTo>
                <a:lnTo>
                  <a:pt x="0" y="2170099"/>
                </a:lnTo>
                <a:lnTo>
                  <a:pt x="0" y="0"/>
                </a:lnTo>
                <a:close/>
              </a:path>
            </a:pathLst>
          </a:custGeom>
          <a:blipFill>
            <a:blip r:embed="rId5"/>
            <a:stretch>
              <a:fillRect l="0" t="-21344" r="0" b="-21344"/>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216601" y="1028700"/>
            <a:ext cx="3935185" cy="8026299"/>
            <a:chOff x="0" y="0"/>
            <a:chExt cx="5246914" cy="10701732"/>
          </a:xfrm>
        </p:grpSpPr>
        <p:pic>
          <p:nvPicPr>
            <p:cNvPr name="Picture 4" id="4"/>
            <p:cNvPicPr>
              <a:picLocks noChangeAspect="true"/>
            </p:cNvPicPr>
            <p:nvPr/>
          </p:nvPicPr>
          <p:blipFill>
            <a:blip r:embed="rId3"/>
            <a:srcRect l="33636" t="0" r="33636" b="0"/>
            <a:stretch>
              <a:fillRect/>
            </a:stretch>
          </p:blipFill>
          <p:spPr>
            <a:xfrm flipH="false" flipV="false">
              <a:off x="0" y="0"/>
              <a:ext cx="5246914" cy="10701732"/>
            </a:xfrm>
            <a:prstGeom prst="rect">
              <a:avLst/>
            </a:prstGeom>
          </p:spPr>
        </p:pic>
      </p:grpSp>
      <p:grpSp>
        <p:nvGrpSpPr>
          <p:cNvPr name="Group 5" id="5"/>
          <p:cNvGrpSpPr/>
          <p:nvPr/>
        </p:nvGrpSpPr>
        <p:grpSpPr>
          <a:xfrm rot="0">
            <a:off x="1028700" y="803797"/>
            <a:ext cx="4308154" cy="8454503"/>
            <a:chOff x="0" y="0"/>
            <a:chExt cx="1134658" cy="2226700"/>
          </a:xfrm>
        </p:grpSpPr>
        <p:sp>
          <p:nvSpPr>
            <p:cNvPr name="Freeform 6" id="6"/>
            <p:cNvSpPr/>
            <p:nvPr/>
          </p:nvSpPr>
          <p:spPr>
            <a:xfrm flipH="false" flipV="false" rot="0">
              <a:off x="0" y="0"/>
              <a:ext cx="1134658" cy="2226701"/>
            </a:xfrm>
            <a:custGeom>
              <a:avLst/>
              <a:gdLst/>
              <a:ahLst/>
              <a:cxnLst/>
              <a:rect r="r" b="b" t="t" l="l"/>
              <a:pathLst>
                <a:path h="2226701" w="1134658">
                  <a:moveTo>
                    <a:pt x="91649" y="0"/>
                  </a:moveTo>
                  <a:lnTo>
                    <a:pt x="1043009" y="0"/>
                  </a:lnTo>
                  <a:cubicBezTo>
                    <a:pt x="1067316" y="0"/>
                    <a:pt x="1090627" y="9656"/>
                    <a:pt x="1107815" y="26843"/>
                  </a:cubicBezTo>
                  <a:cubicBezTo>
                    <a:pt x="1125002" y="44031"/>
                    <a:pt x="1134658" y="67342"/>
                    <a:pt x="1134658" y="91649"/>
                  </a:cubicBezTo>
                  <a:lnTo>
                    <a:pt x="1134658" y="2135052"/>
                  </a:lnTo>
                  <a:cubicBezTo>
                    <a:pt x="1134658" y="2159358"/>
                    <a:pt x="1125002" y="2182670"/>
                    <a:pt x="1107815" y="2199857"/>
                  </a:cubicBezTo>
                  <a:cubicBezTo>
                    <a:pt x="1090627" y="2217045"/>
                    <a:pt x="1067316" y="2226701"/>
                    <a:pt x="1043009" y="2226701"/>
                  </a:cubicBezTo>
                  <a:lnTo>
                    <a:pt x="91649" y="2226701"/>
                  </a:lnTo>
                  <a:cubicBezTo>
                    <a:pt x="67342" y="2226701"/>
                    <a:pt x="44031" y="2217045"/>
                    <a:pt x="26843" y="2199857"/>
                  </a:cubicBezTo>
                  <a:cubicBezTo>
                    <a:pt x="9656" y="2182670"/>
                    <a:pt x="0" y="2159358"/>
                    <a:pt x="0" y="2135052"/>
                  </a:cubicBezTo>
                  <a:lnTo>
                    <a:pt x="0" y="91649"/>
                  </a:lnTo>
                  <a:cubicBezTo>
                    <a:pt x="0" y="67342"/>
                    <a:pt x="9656" y="44031"/>
                    <a:pt x="26843" y="26843"/>
                  </a:cubicBezTo>
                  <a:cubicBezTo>
                    <a:pt x="44031" y="9656"/>
                    <a:pt x="67342" y="0"/>
                    <a:pt x="91649" y="0"/>
                  </a:cubicBezTo>
                  <a:close/>
                </a:path>
              </a:pathLst>
            </a:custGeom>
            <a:solidFill>
              <a:srgbClr val="000000">
                <a:alpha val="0"/>
              </a:srgbClr>
            </a:solidFill>
            <a:ln w="276225" cap="rnd">
              <a:solidFill>
                <a:srgbClr val="48FCFA"/>
              </a:solidFill>
              <a:prstDash val="solid"/>
              <a:round/>
            </a:ln>
          </p:spPr>
        </p:sp>
        <p:sp>
          <p:nvSpPr>
            <p:cNvPr name="TextBox 7" id="7"/>
            <p:cNvSpPr txBox="true"/>
            <p:nvPr/>
          </p:nvSpPr>
          <p:spPr>
            <a:xfrm>
              <a:off x="0" y="-38100"/>
              <a:ext cx="1134658" cy="22648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5940399" y="762000"/>
            <a:ext cx="10171655" cy="1294130"/>
          </a:xfrm>
          <a:prstGeom prst="rect">
            <a:avLst/>
          </a:prstGeom>
        </p:spPr>
        <p:txBody>
          <a:bodyPr anchor="t" rtlCol="false" tIns="0" lIns="0" bIns="0" rIns="0">
            <a:spAutoFit/>
          </a:bodyPr>
          <a:lstStyle/>
          <a:p>
            <a:pPr algn="l">
              <a:lnSpc>
                <a:spcPts val="9520"/>
              </a:lnSpc>
            </a:pPr>
            <a:r>
              <a:rPr lang="en-US" sz="6800">
                <a:solidFill>
                  <a:srgbClr val="48FCFA"/>
                </a:solidFill>
                <a:latin typeface="Bungee"/>
                <a:ea typeface="Bungee"/>
                <a:cs typeface="Bungee"/>
                <a:sym typeface="Bungee"/>
              </a:rPr>
              <a:t>MISSION</a:t>
            </a:r>
          </a:p>
        </p:txBody>
      </p:sp>
      <p:sp>
        <p:nvSpPr>
          <p:cNvPr name="Freeform 9" id="9"/>
          <p:cNvSpPr/>
          <p:nvPr/>
        </p:nvSpPr>
        <p:spPr>
          <a:xfrm flipH="true" flipV="true" rot="0">
            <a:off x="16112054" y="0"/>
            <a:ext cx="3756255" cy="4419785"/>
          </a:xfrm>
          <a:custGeom>
            <a:avLst/>
            <a:gdLst/>
            <a:ahLst/>
            <a:cxnLst/>
            <a:rect r="r" b="b" t="t" l="l"/>
            <a:pathLst>
              <a:path h="4419785" w="3756255">
                <a:moveTo>
                  <a:pt x="3756255" y="4419785"/>
                </a:moveTo>
                <a:lnTo>
                  <a:pt x="0" y="4419785"/>
                </a:lnTo>
                <a:lnTo>
                  <a:pt x="0" y="0"/>
                </a:lnTo>
                <a:lnTo>
                  <a:pt x="3756255" y="0"/>
                </a:lnTo>
                <a:lnTo>
                  <a:pt x="3756255" y="4419785"/>
                </a:lnTo>
                <a:close/>
              </a:path>
            </a:pathLst>
          </a:custGeom>
          <a:blipFill>
            <a:blip r:embed="rId4">
              <a:alphaModFix amt="27000"/>
            </a:blip>
            <a:stretch>
              <a:fillRect l="0" t="0" r="0" b="0"/>
            </a:stretch>
          </a:blipFill>
        </p:spPr>
      </p:sp>
      <p:sp>
        <p:nvSpPr>
          <p:cNvPr name="Freeform 10" id="10"/>
          <p:cNvSpPr/>
          <p:nvPr/>
        </p:nvSpPr>
        <p:spPr>
          <a:xfrm flipH="true" flipV="true" rot="0">
            <a:off x="16112054" y="7529711"/>
            <a:ext cx="3756255" cy="4419785"/>
          </a:xfrm>
          <a:custGeom>
            <a:avLst/>
            <a:gdLst/>
            <a:ahLst/>
            <a:cxnLst/>
            <a:rect r="r" b="b" t="t" l="l"/>
            <a:pathLst>
              <a:path h="4419785" w="3756255">
                <a:moveTo>
                  <a:pt x="3756255" y="4419785"/>
                </a:moveTo>
                <a:lnTo>
                  <a:pt x="0" y="4419785"/>
                </a:lnTo>
                <a:lnTo>
                  <a:pt x="0" y="0"/>
                </a:lnTo>
                <a:lnTo>
                  <a:pt x="3756255" y="0"/>
                </a:lnTo>
                <a:lnTo>
                  <a:pt x="3756255" y="4419785"/>
                </a:lnTo>
                <a:close/>
              </a:path>
            </a:pathLst>
          </a:custGeom>
          <a:blipFill>
            <a:blip r:embed="rId4">
              <a:alphaModFix amt="27000"/>
            </a:blip>
            <a:stretch>
              <a:fillRect l="0" t="0" r="0" b="0"/>
            </a:stretch>
          </a:blipFill>
        </p:spPr>
      </p:sp>
      <p:sp>
        <p:nvSpPr>
          <p:cNvPr name="Freeform 11" id="11"/>
          <p:cNvSpPr/>
          <p:nvPr/>
        </p:nvSpPr>
        <p:spPr>
          <a:xfrm flipH="false" flipV="false" rot="5400000">
            <a:off x="-4427666" y="4175811"/>
            <a:ext cx="10912732" cy="2170100"/>
          </a:xfrm>
          <a:custGeom>
            <a:avLst/>
            <a:gdLst/>
            <a:ahLst/>
            <a:cxnLst/>
            <a:rect r="r" b="b" t="t" l="l"/>
            <a:pathLst>
              <a:path h="2170100" w="10912732">
                <a:moveTo>
                  <a:pt x="0" y="0"/>
                </a:moveTo>
                <a:lnTo>
                  <a:pt x="10912732" y="0"/>
                </a:lnTo>
                <a:lnTo>
                  <a:pt x="10912732" y="2170099"/>
                </a:lnTo>
                <a:lnTo>
                  <a:pt x="0" y="2170099"/>
                </a:lnTo>
                <a:lnTo>
                  <a:pt x="0" y="0"/>
                </a:lnTo>
                <a:close/>
              </a:path>
            </a:pathLst>
          </a:custGeom>
          <a:blipFill>
            <a:blip r:embed="rId5"/>
            <a:stretch>
              <a:fillRect l="0" t="-21344" r="0" b="-21344"/>
            </a:stretch>
          </a:blipFill>
        </p:spPr>
      </p:sp>
      <p:sp>
        <p:nvSpPr>
          <p:cNvPr name="TextBox 12" id="12"/>
          <p:cNvSpPr txBox="true"/>
          <p:nvPr/>
        </p:nvSpPr>
        <p:spPr>
          <a:xfrm rot="0">
            <a:off x="6337375" y="2222897"/>
            <a:ext cx="9774679" cy="781686"/>
          </a:xfrm>
          <a:prstGeom prst="rect">
            <a:avLst/>
          </a:prstGeom>
        </p:spPr>
        <p:txBody>
          <a:bodyPr anchor="t" rtlCol="false" tIns="0" lIns="0" bIns="0" rIns="0">
            <a:spAutoFit/>
          </a:bodyPr>
          <a:lstStyle/>
          <a:p>
            <a:pPr algn="l">
              <a:lnSpc>
                <a:spcPts val="5739"/>
              </a:lnSpc>
              <a:spcBef>
                <a:spcPct val="0"/>
              </a:spcBef>
            </a:pPr>
            <a:r>
              <a:rPr lang="en-US" sz="4099">
                <a:solidFill>
                  <a:srgbClr val="48FCFA"/>
                </a:solidFill>
                <a:latin typeface="Bungee"/>
                <a:ea typeface="Bungee"/>
                <a:cs typeface="Bungee"/>
                <a:sym typeface="Bungee"/>
              </a:rPr>
              <a:t>01. TWO WAY INTERACTION</a:t>
            </a:r>
          </a:p>
        </p:txBody>
      </p:sp>
      <p:sp>
        <p:nvSpPr>
          <p:cNvPr name="TextBox 13" id="13"/>
          <p:cNvSpPr txBox="true"/>
          <p:nvPr/>
        </p:nvSpPr>
        <p:spPr>
          <a:xfrm rot="0">
            <a:off x="6793396" y="3046244"/>
            <a:ext cx="9774679" cy="789305"/>
          </a:xfrm>
          <a:prstGeom prst="rect">
            <a:avLst/>
          </a:prstGeom>
        </p:spPr>
        <p:txBody>
          <a:bodyPr anchor="t" rtlCol="false" tIns="0" lIns="0" bIns="0" rIns="0">
            <a:spAutoFit/>
          </a:bodyPr>
          <a:lstStyle/>
          <a:p>
            <a:pPr algn="l">
              <a:lnSpc>
                <a:spcPts val="3219"/>
              </a:lnSpc>
              <a:spcBef>
                <a:spcPct val="0"/>
              </a:spcBef>
            </a:pPr>
            <a:r>
              <a:rPr lang="en-US" sz="2299">
                <a:solidFill>
                  <a:srgbClr val="48FCFA"/>
                </a:solidFill>
                <a:latin typeface="Open Sans"/>
                <a:ea typeface="Open Sans"/>
                <a:cs typeface="Open Sans"/>
                <a:sym typeface="Open Sans"/>
              </a:rPr>
              <a:t>Right now Jarvis only detects our speech and writes down the detected voice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216601" y="1028700"/>
            <a:ext cx="3935185" cy="8026299"/>
            <a:chOff x="0" y="0"/>
            <a:chExt cx="5246914" cy="10701732"/>
          </a:xfrm>
        </p:grpSpPr>
        <p:pic>
          <p:nvPicPr>
            <p:cNvPr name="Picture 4" id="4"/>
            <p:cNvPicPr>
              <a:picLocks noChangeAspect="true"/>
            </p:cNvPicPr>
            <p:nvPr/>
          </p:nvPicPr>
          <p:blipFill>
            <a:blip r:embed="rId3"/>
            <a:srcRect l="33636" t="0" r="33636" b="0"/>
            <a:stretch>
              <a:fillRect/>
            </a:stretch>
          </p:blipFill>
          <p:spPr>
            <a:xfrm flipH="false" flipV="false">
              <a:off x="0" y="0"/>
              <a:ext cx="5246914" cy="10701732"/>
            </a:xfrm>
            <a:prstGeom prst="rect">
              <a:avLst/>
            </a:prstGeom>
          </p:spPr>
        </p:pic>
      </p:grpSp>
      <p:grpSp>
        <p:nvGrpSpPr>
          <p:cNvPr name="Group 5" id="5"/>
          <p:cNvGrpSpPr/>
          <p:nvPr/>
        </p:nvGrpSpPr>
        <p:grpSpPr>
          <a:xfrm rot="0">
            <a:off x="1028700" y="803797"/>
            <a:ext cx="4308154" cy="8454503"/>
            <a:chOff x="0" y="0"/>
            <a:chExt cx="1134658" cy="2226700"/>
          </a:xfrm>
        </p:grpSpPr>
        <p:sp>
          <p:nvSpPr>
            <p:cNvPr name="Freeform 6" id="6"/>
            <p:cNvSpPr/>
            <p:nvPr/>
          </p:nvSpPr>
          <p:spPr>
            <a:xfrm flipH="false" flipV="false" rot="0">
              <a:off x="0" y="0"/>
              <a:ext cx="1134658" cy="2226701"/>
            </a:xfrm>
            <a:custGeom>
              <a:avLst/>
              <a:gdLst/>
              <a:ahLst/>
              <a:cxnLst/>
              <a:rect r="r" b="b" t="t" l="l"/>
              <a:pathLst>
                <a:path h="2226701" w="1134658">
                  <a:moveTo>
                    <a:pt x="91649" y="0"/>
                  </a:moveTo>
                  <a:lnTo>
                    <a:pt x="1043009" y="0"/>
                  </a:lnTo>
                  <a:cubicBezTo>
                    <a:pt x="1067316" y="0"/>
                    <a:pt x="1090627" y="9656"/>
                    <a:pt x="1107815" y="26843"/>
                  </a:cubicBezTo>
                  <a:cubicBezTo>
                    <a:pt x="1125002" y="44031"/>
                    <a:pt x="1134658" y="67342"/>
                    <a:pt x="1134658" y="91649"/>
                  </a:cubicBezTo>
                  <a:lnTo>
                    <a:pt x="1134658" y="2135052"/>
                  </a:lnTo>
                  <a:cubicBezTo>
                    <a:pt x="1134658" y="2159358"/>
                    <a:pt x="1125002" y="2182670"/>
                    <a:pt x="1107815" y="2199857"/>
                  </a:cubicBezTo>
                  <a:cubicBezTo>
                    <a:pt x="1090627" y="2217045"/>
                    <a:pt x="1067316" y="2226701"/>
                    <a:pt x="1043009" y="2226701"/>
                  </a:cubicBezTo>
                  <a:lnTo>
                    <a:pt x="91649" y="2226701"/>
                  </a:lnTo>
                  <a:cubicBezTo>
                    <a:pt x="67342" y="2226701"/>
                    <a:pt x="44031" y="2217045"/>
                    <a:pt x="26843" y="2199857"/>
                  </a:cubicBezTo>
                  <a:cubicBezTo>
                    <a:pt x="9656" y="2182670"/>
                    <a:pt x="0" y="2159358"/>
                    <a:pt x="0" y="2135052"/>
                  </a:cubicBezTo>
                  <a:lnTo>
                    <a:pt x="0" y="91649"/>
                  </a:lnTo>
                  <a:cubicBezTo>
                    <a:pt x="0" y="67342"/>
                    <a:pt x="9656" y="44031"/>
                    <a:pt x="26843" y="26843"/>
                  </a:cubicBezTo>
                  <a:cubicBezTo>
                    <a:pt x="44031" y="9656"/>
                    <a:pt x="67342" y="0"/>
                    <a:pt x="91649" y="0"/>
                  </a:cubicBezTo>
                  <a:close/>
                </a:path>
              </a:pathLst>
            </a:custGeom>
            <a:solidFill>
              <a:srgbClr val="000000">
                <a:alpha val="0"/>
              </a:srgbClr>
            </a:solidFill>
            <a:ln w="276225" cap="rnd">
              <a:solidFill>
                <a:srgbClr val="48FCFA"/>
              </a:solidFill>
              <a:prstDash val="solid"/>
              <a:round/>
            </a:ln>
          </p:spPr>
        </p:sp>
        <p:sp>
          <p:nvSpPr>
            <p:cNvPr name="TextBox 7" id="7"/>
            <p:cNvSpPr txBox="true"/>
            <p:nvPr/>
          </p:nvSpPr>
          <p:spPr>
            <a:xfrm>
              <a:off x="0" y="-38100"/>
              <a:ext cx="1134658" cy="22648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5940399" y="762000"/>
            <a:ext cx="10171655" cy="1294130"/>
          </a:xfrm>
          <a:prstGeom prst="rect">
            <a:avLst/>
          </a:prstGeom>
        </p:spPr>
        <p:txBody>
          <a:bodyPr anchor="t" rtlCol="false" tIns="0" lIns="0" bIns="0" rIns="0">
            <a:spAutoFit/>
          </a:bodyPr>
          <a:lstStyle/>
          <a:p>
            <a:pPr algn="l">
              <a:lnSpc>
                <a:spcPts val="9520"/>
              </a:lnSpc>
            </a:pPr>
            <a:r>
              <a:rPr lang="en-US" sz="6800">
                <a:solidFill>
                  <a:srgbClr val="48FCFA"/>
                </a:solidFill>
                <a:latin typeface="Bungee"/>
                <a:ea typeface="Bungee"/>
                <a:cs typeface="Bungee"/>
                <a:sym typeface="Bungee"/>
              </a:rPr>
              <a:t>MISSION</a:t>
            </a:r>
          </a:p>
        </p:txBody>
      </p:sp>
      <p:sp>
        <p:nvSpPr>
          <p:cNvPr name="Freeform 9" id="9"/>
          <p:cNvSpPr/>
          <p:nvPr/>
        </p:nvSpPr>
        <p:spPr>
          <a:xfrm flipH="true" flipV="true" rot="0">
            <a:off x="16112054" y="0"/>
            <a:ext cx="3756255" cy="4419785"/>
          </a:xfrm>
          <a:custGeom>
            <a:avLst/>
            <a:gdLst/>
            <a:ahLst/>
            <a:cxnLst/>
            <a:rect r="r" b="b" t="t" l="l"/>
            <a:pathLst>
              <a:path h="4419785" w="3756255">
                <a:moveTo>
                  <a:pt x="3756255" y="4419785"/>
                </a:moveTo>
                <a:lnTo>
                  <a:pt x="0" y="4419785"/>
                </a:lnTo>
                <a:lnTo>
                  <a:pt x="0" y="0"/>
                </a:lnTo>
                <a:lnTo>
                  <a:pt x="3756255" y="0"/>
                </a:lnTo>
                <a:lnTo>
                  <a:pt x="3756255" y="4419785"/>
                </a:lnTo>
                <a:close/>
              </a:path>
            </a:pathLst>
          </a:custGeom>
          <a:blipFill>
            <a:blip r:embed="rId4">
              <a:alphaModFix amt="27000"/>
            </a:blip>
            <a:stretch>
              <a:fillRect l="0" t="0" r="0" b="0"/>
            </a:stretch>
          </a:blipFill>
        </p:spPr>
      </p:sp>
      <p:sp>
        <p:nvSpPr>
          <p:cNvPr name="Freeform 10" id="10"/>
          <p:cNvSpPr/>
          <p:nvPr/>
        </p:nvSpPr>
        <p:spPr>
          <a:xfrm flipH="true" flipV="true" rot="0">
            <a:off x="16112054" y="7529711"/>
            <a:ext cx="3756255" cy="4419785"/>
          </a:xfrm>
          <a:custGeom>
            <a:avLst/>
            <a:gdLst/>
            <a:ahLst/>
            <a:cxnLst/>
            <a:rect r="r" b="b" t="t" l="l"/>
            <a:pathLst>
              <a:path h="4419785" w="3756255">
                <a:moveTo>
                  <a:pt x="3756255" y="4419785"/>
                </a:moveTo>
                <a:lnTo>
                  <a:pt x="0" y="4419785"/>
                </a:lnTo>
                <a:lnTo>
                  <a:pt x="0" y="0"/>
                </a:lnTo>
                <a:lnTo>
                  <a:pt x="3756255" y="0"/>
                </a:lnTo>
                <a:lnTo>
                  <a:pt x="3756255" y="4419785"/>
                </a:lnTo>
                <a:close/>
              </a:path>
            </a:pathLst>
          </a:custGeom>
          <a:blipFill>
            <a:blip r:embed="rId4">
              <a:alphaModFix amt="27000"/>
            </a:blip>
            <a:stretch>
              <a:fillRect l="0" t="0" r="0" b="0"/>
            </a:stretch>
          </a:blipFill>
        </p:spPr>
      </p:sp>
      <p:sp>
        <p:nvSpPr>
          <p:cNvPr name="Freeform 11" id="11"/>
          <p:cNvSpPr/>
          <p:nvPr/>
        </p:nvSpPr>
        <p:spPr>
          <a:xfrm flipH="false" flipV="false" rot="5400000">
            <a:off x="-4427666" y="4175811"/>
            <a:ext cx="10912732" cy="2170100"/>
          </a:xfrm>
          <a:custGeom>
            <a:avLst/>
            <a:gdLst/>
            <a:ahLst/>
            <a:cxnLst/>
            <a:rect r="r" b="b" t="t" l="l"/>
            <a:pathLst>
              <a:path h="2170100" w="10912732">
                <a:moveTo>
                  <a:pt x="0" y="0"/>
                </a:moveTo>
                <a:lnTo>
                  <a:pt x="10912732" y="0"/>
                </a:lnTo>
                <a:lnTo>
                  <a:pt x="10912732" y="2170099"/>
                </a:lnTo>
                <a:lnTo>
                  <a:pt x="0" y="2170099"/>
                </a:lnTo>
                <a:lnTo>
                  <a:pt x="0" y="0"/>
                </a:lnTo>
                <a:close/>
              </a:path>
            </a:pathLst>
          </a:custGeom>
          <a:blipFill>
            <a:blip r:embed="rId5"/>
            <a:stretch>
              <a:fillRect l="0" t="-21344" r="0" b="-21344"/>
            </a:stretch>
          </a:blipFill>
        </p:spPr>
      </p:sp>
      <p:sp>
        <p:nvSpPr>
          <p:cNvPr name="TextBox 12" id="12"/>
          <p:cNvSpPr txBox="true"/>
          <p:nvPr/>
        </p:nvSpPr>
        <p:spPr>
          <a:xfrm rot="0">
            <a:off x="6793396" y="5213235"/>
            <a:ext cx="9774679" cy="789305"/>
          </a:xfrm>
          <a:prstGeom prst="rect">
            <a:avLst/>
          </a:prstGeom>
        </p:spPr>
        <p:txBody>
          <a:bodyPr anchor="t" rtlCol="false" tIns="0" lIns="0" bIns="0" rIns="0">
            <a:spAutoFit/>
          </a:bodyPr>
          <a:lstStyle/>
          <a:p>
            <a:pPr algn="l">
              <a:lnSpc>
                <a:spcPts val="3219"/>
              </a:lnSpc>
              <a:spcBef>
                <a:spcPct val="0"/>
              </a:spcBef>
            </a:pPr>
            <a:r>
              <a:rPr lang="en-US" sz="2299">
                <a:solidFill>
                  <a:srgbClr val="48FCFA"/>
                </a:solidFill>
                <a:latin typeface="Open Sans"/>
                <a:ea typeface="Open Sans"/>
                <a:cs typeface="Open Sans"/>
                <a:sym typeface="Open Sans"/>
              </a:rPr>
              <a:t>JARVIS will take our voice commands to the chat-gpt and will give us the response.</a:t>
            </a:r>
          </a:p>
        </p:txBody>
      </p:sp>
      <p:sp>
        <p:nvSpPr>
          <p:cNvPr name="TextBox 13" id="13"/>
          <p:cNvSpPr txBox="true"/>
          <p:nvPr/>
        </p:nvSpPr>
        <p:spPr>
          <a:xfrm rot="0">
            <a:off x="6337375" y="4164849"/>
            <a:ext cx="9774679" cy="781686"/>
          </a:xfrm>
          <a:prstGeom prst="rect">
            <a:avLst/>
          </a:prstGeom>
        </p:spPr>
        <p:txBody>
          <a:bodyPr anchor="t" rtlCol="false" tIns="0" lIns="0" bIns="0" rIns="0">
            <a:spAutoFit/>
          </a:bodyPr>
          <a:lstStyle/>
          <a:p>
            <a:pPr algn="l">
              <a:lnSpc>
                <a:spcPts val="5739"/>
              </a:lnSpc>
              <a:spcBef>
                <a:spcPct val="0"/>
              </a:spcBef>
            </a:pPr>
            <a:r>
              <a:rPr lang="en-US" sz="4099">
                <a:solidFill>
                  <a:srgbClr val="48FCFA"/>
                </a:solidFill>
                <a:latin typeface="Bungee"/>
                <a:ea typeface="Bungee"/>
                <a:cs typeface="Bungee"/>
                <a:sym typeface="Bungee"/>
              </a:rPr>
              <a:t>02. INTEGRATE CHAT-GPT</a:t>
            </a:r>
          </a:p>
        </p:txBody>
      </p:sp>
      <p:sp>
        <p:nvSpPr>
          <p:cNvPr name="TextBox 14" id="14"/>
          <p:cNvSpPr txBox="true"/>
          <p:nvPr/>
        </p:nvSpPr>
        <p:spPr>
          <a:xfrm rot="0">
            <a:off x="6337375" y="2222897"/>
            <a:ext cx="9774679" cy="781686"/>
          </a:xfrm>
          <a:prstGeom prst="rect">
            <a:avLst/>
          </a:prstGeom>
        </p:spPr>
        <p:txBody>
          <a:bodyPr anchor="t" rtlCol="false" tIns="0" lIns="0" bIns="0" rIns="0">
            <a:spAutoFit/>
          </a:bodyPr>
          <a:lstStyle/>
          <a:p>
            <a:pPr algn="l">
              <a:lnSpc>
                <a:spcPts val="5739"/>
              </a:lnSpc>
              <a:spcBef>
                <a:spcPct val="0"/>
              </a:spcBef>
            </a:pPr>
            <a:r>
              <a:rPr lang="en-US" sz="4099">
                <a:solidFill>
                  <a:srgbClr val="48FCFA"/>
                </a:solidFill>
                <a:latin typeface="Bungee"/>
                <a:ea typeface="Bungee"/>
                <a:cs typeface="Bungee"/>
                <a:sym typeface="Bungee"/>
              </a:rPr>
              <a:t>01. TWO WAY INTERACTION</a:t>
            </a:r>
          </a:p>
        </p:txBody>
      </p:sp>
      <p:sp>
        <p:nvSpPr>
          <p:cNvPr name="TextBox 15" id="15"/>
          <p:cNvSpPr txBox="true"/>
          <p:nvPr/>
        </p:nvSpPr>
        <p:spPr>
          <a:xfrm rot="0">
            <a:off x="6793396" y="3046244"/>
            <a:ext cx="9774679" cy="789305"/>
          </a:xfrm>
          <a:prstGeom prst="rect">
            <a:avLst/>
          </a:prstGeom>
        </p:spPr>
        <p:txBody>
          <a:bodyPr anchor="t" rtlCol="false" tIns="0" lIns="0" bIns="0" rIns="0">
            <a:spAutoFit/>
          </a:bodyPr>
          <a:lstStyle/>
          <a:p>
            <a:pPr algn="l">
              <a:lnSpc>
                <a:spcPts val="3219"/>
              </a:lnSpc>
              <a:spcBef>
                <a:spcPct val="0"/>
              </a:spcBef>
            </a:pPr>
            <a:r>
              <a:rPr lang="en-US" sz="2299">
                <a:solidFill>
                  <a:srgbClr val="48FCFA"/>
                </a:solidFill>
                <a:latin typeface="Open Sans"/>
                <a:ea typeface="Open Sans"/>
                <a:cs typeface="Open Sans"/>
                <a:sym typeface="Open Sans"/>
              </a:rPr>
              <a:t>Right now Jarvis only detects our speech and writes down the detected voice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216601" y="1028700"/>
            <a:ext cx="3935185" cy="8026299"/>
            <a:chOff x="0" y="0"/>
            <a:chExt cx="5246914" cy="10701732"/>
          </a:xfrm>
        </p:grpSpPr>
        <p:pic>
          <p:nvPicPr>
            <p:cNvPr name="Picture 4" id="4"/>
            <p:cNvPicPr>
              <a:picLocks noChangeAspect="true"/>
            </p:cNvPicPr>
            <p:nvPr/>
          </p:nvPicPr>
          <p:blipFill>
            <a:blip r:embed="rId3"/>
            <a:srcRect l="33636" t="0" r="33636" b="0"/>
            <a:stretch>
              <a:fillRect/>
            </a:stretch>
          </p:blipFill>
          <p:spPr>
            <a:xfrm flipH="false" flipV="false">
              <a:off x="0" y="0"/>
              <a:ext cx="5246914" cy="10701732"/>
            </a:xfrm>
            <a:prstGeom prst="rect">
              <a:avLst/>
            </a:prstGeom>
          </p:spPr>
        </p:pic>
      </p:grpSp>
      <p:grpSp>
        <p:nvGrpSpPr>
          <p:cNvPr name="Group 5" id="5"/>
          <p:cNvGrpSpPr/>
          <p:nvPr/>
        </p:nvGrpSpPr>
        <p:grpSpPr>
          <a:xfrm rot="0">
            <a:off x="1028700" y="803797"/>
            <a:ext cx="4308154" cy="8454503"/>
            <a:chOff x="0" y="0"/>
            <a:chExt cx="1134658" cy="2226700"/>
          </a:xfrm>
        </p:grpSpPr>
        <p:sp>
          <p:nvSpPr>
            <p:cNvPr name="Freeform 6" id="6"/>
            <p:cNvSpPr/>
            <p:nvPr/>
          </p:nvSpPr>
          <p:spPr>
            <a:xfrm flipH="false" flipV="false" rot="0">
              <a:off x="0" y="0"/>
              <a:ext cx="1134658" cy="2226701"/>
            </a:xfrm>
            <a:custGeom>
              <a:avLst/>
              <a:gdLst/>
              <a:ahLst/>
              <a:cxnLst/>
              <a:rect r="r" b="b" t="t" l="l"/>
              <a:pathLst>
                <a:path h="2226701" w="1134658">
                  <a:moveTo>
                    <a:pt x="91649" y="0"/>
                  </a:moveTo>
                  <a:lnTo>
                    <a:pt x="1043009" y="0"/>
                  </a:lnTo>
                  <a:cubicBezTo>
                    <a:pt x="1067316" y="0"/>
                    <a:pt x="1090627" y="9656"/>
                    <a:pt x="1107815" y="26843"/>
                  </a:cubicBezTo>
                  <a:cubicBezTo>
                    <a:pt x="1125002" y="44031"/>
                    <a:pt x="1134658" y="67342"/>
                    <a:pt x="1134658" y="91649"/>
                  </a:cubicBezTo>
                  <a:lnTo>
                    <a:pt x="1134658" y="2135052"/>
                  </a:lnTo>
                  <a:cubicBezTo>
                    <a:pt x="1134658" y="2159358"/>
                    <a:pt x="1125002" y="2182670"/>
                    <a:pt x="1107815" y="2199857"/>
                  </a:cubicBezTo>
                  <a:cubicBezTo>
                    <a:pt x="1090627" y="2217045"/>
                    <a:pt x="1067316" y="2226701"/>
                    <a:pt x="1043009" y="2226701"/>
                  </a:cubicBezTo>
                  <a:lnTo>
                    <a:pt x="91649" y="2226701"/>
                  </a:lnTo>
                  <a:cubicBezTo>
                    <a:pt x="67342" y="2226701"/>
                    <a:pt x="44031" y="2217045"/>
                    <a:pt x="26843" y="2199857"/>
                  </a:cubicBezTo>
                  <a:cubicBezTo>
                    <a:pt x="9656" y="2182670"/>
                    <a:pt x="0" y="2159358"/>
                    <a:pt x="0" y="2135052"/>
                  </a:cubicBezTo>
                  <a:lnTo>
                    <a:pt x="0" y="91649"/>
                  </a:lnTo>
                  <a:cubicBezTo>
                    <a:pt x="0" y="67342"/>
                    <a:pt x="9656" y="44031"/>
                    <a:pt x="26843" y="26843"/>
                  </a:cubicBezTo>
                  <a:cubicBezTo>
                    <a:pt x="44031" y="9656"/>
                    <a:pt x="67342" y="0"/>
                    <a:pt x="91649" y="0"/>
                  </a:cubicBezTo>
                  <a:close/>
                </a:path>
              </a:pathLst>
            </a:custGeom>
            <a:solidFill>
              <a:srgbClr val="000000">
                <a:alpha val="0"/>
              </a:srgbClr>
            </a:solidFill>
            <a:ln w="276225" cap="rnd">
              <a:solidFill>
                <a:srgbClr val="48FCFA"/>
              </a:solidFill>
              <a:prstDash val="solid"/>
              <a:round/>
            </a:ln>
          </p:spPr>
        </p:sp>
        <p:sp>
          <p:nvSpPr>
            <p:cNvPr name="TextBox 7" id="7"/>
            <p:cNvSpPr txBox="true"/>
            <p:nvPr/>
          </p:nvSpPr>
          <p:spPr>
            <a:xfrm>
              <a:off x="0" y="-38100"/>
              <a:ext cx="1134658" cy="22648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5940399" y="762000"/>
            <a:ext cx="10171655" cy="1294130"/>
          </a:xfrm>
          <a:prstGeom prst="rect">
            <a:avLst/>
          </a:prstGeom>
        </p:spPr>
        <p:txBody>
          <a:bodyPr anchor="t" rtlCol="false" tIns="0" lIns="0" bIns="0" rIns="0">
            <a:spAutoFit/>
          </a:bodyPr>
          <a:lstStyle/>
          <a:p>
            <a:pPr algn="l">
              <a:lnSpc>
                <a:spcPts val="9520"/>
              </a:lnSpc>
            </a:pPr>
            <a:r>
              <a:rPr lang="en-US" sz="6800">
                <a:solidFill>
                  <a:srgbClr val="48FCFA"/>
                </a:solidFill>
                <a:latin typeface="Bungee"/>
                <a:ea typeface="Bungee"/>
                <a:cs typeface="Bungee"/>
                <a:sym typeface="Bungee"/>
              </a:rPr>
              <a:t>MISSION</a:t>
            </a:r>
          </a:p>
        </p:txBody>
      </p:sp>
      <p:sp>
        <p:nvSpPr>
          <p:cNvPr name="Freeform 9" id="9"/>
          <p:cNvSpPr/>
          <p:nvPr/>
        </p:nvSpPr>
        <p:spPr>
          <a:xfrm flipH="true" flipV="true" rot="0">
            <a:off x="16112054" y="0"/>
            <a:ext cx="3756255" cy="4419785"/>
          </a:xfrm>
          <a:custGeom>
            <a:avLst/>
            <a:gdLst/>
            <a:ahLst/>
            <a:cxnLst/>
            <a:rect r="r" b="b" t="t" l="l"/>
            <a:pathLst>
              <a:path h="4419785" w="3756255">
                <a:moveTo>
                  <a:pt x="3756255" y="4419785"/>
                </a:moveTo>
                <a:lnTo>
                  <a:pt x="0" y="4419785"/>
                </a:lnTo>
                <a:lnTo>
                  <a:pt x="0" y="0"/>
                </a:lnTo>
                <a:lnTo>
                  <a:pt x="3756255" y="0"/>
                </a:lnTo>
                <a:lnTo>
                  <a:pt x="3756255" y="4419785"/>
                </a:lnTo>
                <a:close/>
              </a:path>
            </a:pathLst>
          </a:custGeom>
          <a:blipFill>
            <a:blip r:embed="rId4">
              <a:alphaModFix amt="27000"/>
            </a:blip>
            <a:stretch>
              <a:fillRect l="0" t="0" r="0" b="0"/>
            </a:stretch>
          </a:blipFill>
        </p:spPr>
      </p:sp>
      <p:sp>
        <p:nvSpPr>
          <p:cNvPr name="Freeform 10" id="10"/>
          <p:cNvSpPr/>
          <p:nvPr/>
        </p:nvSpPr>
        <p:spPr>
          <a:xfrm flipH="true" flipV="true" rot="0">
            <a:off x="16112054" y="7529711"/>
            <a:ext cx="3756255" cy="4419785"/>
          </a:xfrm>
          <a:custGeom>
            <a:avLst/>
            <a:gdLst/>
            <a:ahLst/>
            <a:cxnLst/>
            <a:rect r="r" b="b" t="t" l="l"/>
            <a:pathLst>
              <a:path h="4419785" w="3756255">
                <a:moveTo>
                  <a:pt x="3756255" y="4419785"/>
                </a:moveTo>
                <a:lnTo>
                  <a:pt x="0" y="4419785"/>
                </a:lnTo>
                <a:lnTo>
                  <a:pt x="0" y="0"/>
                </a:lnTo>
                <a:lnTo>
                  <a:pt x="3756255" y="0"/>
                </a:lnTo>
                <a:lnTo>
                  <a:pt x="3756255" y="4419785"/>
                </a:lnTo>
                <a:close/>
              </a:path>
            </a:pathLst>
          </a:custGeom>
          <a:blipFill>
            <a:blip r:embed="rId4">
              <a:alphaModFix amt="27000"/>
            </a:blip>
            <a:stretch>
              <a:fillRect l="0" t="0" r="0" b="0"/>
            </a:stretch>
          </a:blipFill>
        </p:spPr>
      </p:sp>
      <p:sp>
        <p:nvSpPr>
          <p:cNvPr name="Freeform 11" id="11"/>
          <p:cNvSpPr/>
          <p:nvPr/>
        </p:nvSpPr>
        <p:spPr>
          <a:xfrm flipH="false" flipV="false" rot="5400000">
            <a:off x="-4427666" y="4175811"/>
            <a:ext cx="10912732" cy="2170100"/>
          </a:xfrm>
          <a:custGeom>
            <a:avLst/>
            <a:gdLst/>
            <a:ahLst/>
            <a:cxnLst/>
            <a:rect r="r" b="b" t="t" l="l"/>
            <a:pathLst>
              <a:path h="2170100" w="10912732">
                <a:moveTo>
                  <a:pt x="0" y="0"/>
                </a:moveTo>
                <a:lnTo>
                  <a:pt x="10912732" y="0"/>
                </a:lnTo>
                <a:lnTo>
                  <a:pt x="10912732" y="2170099"/>
                </a:lnTo>
                <a:lnTo>
                  <a:pt x="0" y="2170099"/>
                </a:lnTo>
                <a:lnTo>
                  <a:pt x="0" y="0"/>
                </a:lnTo>
                <a:close/>
              </a:path>
            </a:pathLst>
          </a:custGeom>
          <a:blipFill>
            <a:blip r:embed="rId5"/>
            <a:stretch>
              <a:fillRect l="0" t="-21344" r="0" b="-21344"/>
            </a:stretch>
          </a:blipFill>
        </p:spPr>
      </p:sp>
      <p:sp>
        <p:nvSpPr>
          <p:cNvPr name="TextBox 12" id="12"/>
          <p:cNvSpPr txBox="true"/>
          <p:nvPr/>
        </p:nvSpPr>
        <p:spPr>
          <a:xfrm rot="0">
            <a:off x="6793396" y="5213235"/>
            <a:ext cx="9774679" cy="789305"/>
          </a:xfrm>
          <a:prstGeom prst="rect">
            <a:avLst/>
          </a:prstGeom>
        </p:spPr>
        <p:txBody>
          <a:bodyPr anchor="t" rtlCol="false" tIns="0" lIns="0" bIns="0" rIns="0">
            <a:spAutoFit/>
          </a:bodyPr>
          <a:lstStyle/>
          <a:p>
            <a:pPr algn="l">
              <a:lnSpc>
                <a:spcPts val="3219"/>
              </a:lnSpc>
              <a:spcBef>
                <a:spcPct val="0"/>
              </a:spcBef>
            </a:pPr>
            <a:r>
              <a:rPr lang="en-US" sz="2299">
                <a:solidFill>
                  <a:srgbClr val="48FCFA"/>
                </a:solidFill>
                <a:latin typeface="Open Sans"/>
                <a:ea typeface="Open Sans"/>
                <a:cs typeface="Open Sans"/>
                <a:sym typeface="Open Sans"/>
              </a:rPr>
              <a:t>JARVIS will take our voice commands to the chat-gpt and will give us the response.</a:t>
            </a:r>
          </a:p>
        </p:txBody>
      </p:sp>
      <p:sp>
        <p:nvSpPr>
          <p:cNvPr name="TextBox 13" id="13"/>
          <p:cNvSpPr txBox="true"/>
          <p:nvPr/>
        </p:nvSpPr>
        <p:spPr>
          <a:xfrm rot="0">
            <a:off x="6337375" y="4164849"/>
            <a:ext cx="9774679" cy="781686"/>
          </a:xfrm>
          <a:prstGeom prst="rect">
            <a:avLst/>
          </a:prstGeom>
        </p:spPr>
        <p:txBody>
          <a:bodyPr anchor="t" rtlCol="false" tIns="0" lIns="0" bIns="0" rIns="0">
            <a:spAutoFit/>
          </a:bodyPr>
          <a:lstStyle/>
          <a:p>
            <a:pPr algn="l">
              <a:lnSpc>
                <a:spcPts val="5739"/>
              </a:lnSpc>
              <a:spcBef>
                <a:spcPct val="0"/>
              </a:spcBef>
            </a:pPr>
            <a:r>
              <a:rPr lang="en-US" sz="4099">
                <a:solidFill>
                  <a:srgbClr val="48FCFA"/>
                </a:solidFill>
                <a:latin typeface="Bungee"/>
                <a:ea typeface="Bungee"/>
                <a:cs typeface="Bungee"/>
                <a:sym typeface="Bungee"/>
              </a:rPr>
              <a:t>02. INTEGRATE CHAT-GPT</a:t>
            </a:r>
          </a:p>
        </p:txBody>
      </p:sp>
      <p:sp>
        <p:nvSpPr>
          <p:cNvPr name="TextBox 14" id="14"/>
          <p:cNvSpPr txBox="true"/>
          <p:nvPr/>
        </p:nvSpPr>
        <p:spPr>
          <a:xfrm rot="0">
            <a:off x="6903469" y="7708216"/>
            <a:ext cx="9774679" cy="1189355"/>
          </a:xfrm>
          <a:prstGeom prst="rect">
            <a:avLst/>
          </a:prstGeom>
        </p:spPr>
        <p:txBody>
          <a:bodyPr anchor="t" rtlCol="false" tIns="0" lIns="0" bIns="0" rIns="0">
            <a:spAutoFit/>
          </a:bodyPr>
          <a:lstStyle/>
          <a:p>
            <a:pPr algn="l">
              <a:lnSpc>
                <a:spcPts val="3219"/>
              </a:lnSpc>
              <a:spcBef>
                <a:spcPct val="0"/>
              </a:spcBef>
            </a:pPr>
            <a:r>
              <a:rPr lang="en-US" sz="2299">
                <a:solidFill>
                  <a:srgbClr val="48FCFA"/>
                </a:solidFill>
                <a:latin typeface="Open Sans"/>
                <a:ea typeface="Open Sans"/>
                <a:cs typeface="Open Sans"/>
                <a:sym typeface="Open Sans"/>
              </a:rPr>
              <a:t>Make JARVIS as an apk and also make it access other applications and run them on behalf of us, like opening browser and read and send mails.</a:t>
            </a:r>
          </a:p>
        </p:txBody>
      </p:sp>
      <p:sp>
        <p:nvSpPr>
          <p:cNvPr name="TextBox 15" id="15"/>
          <p:cNvSpPr txBox="true"/>
          <p:nvPr/>
        </p:nvSpPr>
        <p:spPr>
          <a:xfrm rot="0">
            <a:off x="6337375" y="2222897"/>
            <a:ext cx="9774679" cy="781686"/>
          </a:xfrm>
          <a:prstGeom prst="rect">
            <a:avLst/>
          </a:prstGeom>
        </p:spPr>
        <p:txBody>
          <a:bodyPr anchor="t" rtlCol="false" tIns="0" lIns="0" bIns="0" rIns="0">
            <a:spAutoFit/>
          </a:bodyPr>
          <a:lstStyle/>
          <a:p>
            <a:pPr algn="l">
              <a:lnSpc>
                <a:spcPts val="5739"/>
              </a:lnSpc>
              <a:spcBef>
                <a:spcPct val="0"/>
              </a:spcBef>
            </a:pPr>
            <a:r>
              <a:rPr lang="en-US" sz="4099">
                <a:solidFill>
                  <a:srgbClr val="48FCFA"/>
                </a:solidFill>
                <a:latin typeface="Bungee"/>
                <a:ea typeface="Bungee"/>
                <a:cs typeface="Bungee"/>
                <a:sym typeface="Bungee"/>
              </a:rPr>
              <a:t>01. TWO WAY INTERACTION</a:t>
            </a:r>
          </a:p>
        </p:txBody>
      </p:sp>
      <p:sp>
        <p:nvSpPr>
          <p:cNvPr name="TextBox 16" id="16"/>
          <p:cNvSpPr txBox="true"/>
          <p:nvPr/>
        </p:nvSpPr>
        <p:spPr>
          <a:xfrm rot="0">
            <a:off x="6793396" y="3046244"/>
            <a:ext cx="9774679" cy="789305"/>
          </a:xfrm>
          <a:prstGeom prst="rect">
            <a:avLst/>
          </a:prstGeom>
        </p:spPr>
        <p:txBody>
          <a:bodyPr anchor="t" rtlCol="false" tIns="0" lIns="0" bIns="0" rIns="0">
            <a:spAutoFit/>
          </a:bodyPr>
          <a:lstStyle/>
          <a:p>
            <a:pPr algn="l">
              <a:lnSpc>
                <a:spcPts val="3219"/>
              </a:lnSpc>
              <a:spcBef>
                <a:spcPct val="0"/>
              </a:spcBef>
            </a:pPr>
            <a:r>
              <a:rPr lang="en-US" sz="2299">
                <a:solidFill>
                  <a:srgbClr val="48FCFA"/>
                </a:solidFill>
                <a:latin typeface="Open Sans"/>
                <a:ea typeface="Open Sans"/>
                <a:cs typeface="Open Sans"/>
                <a:sym typeface="Open Sans"/>
              </a:rPr>
              <a:t>Right now Jarvis only detects our speech and writes down the detected voice</a:t>
            </a:r>
          </a:p>
        </p:txBody>
      </p:sp>
      <p:sp>
        <p:nvSpPr>
          <p:cNvPr name="TextBox 17" id="17"/>
          <p:cNvSpPr txBox="true"/>
          <p:nvPr/>
        </p:nvSpPr>
        <p:spPr>
          <a:xfrm rot="0">
            <a:off x="6337375" y="6659830"/>
            <a:ext cx="9774679" cy="781686"/>
          </a:xfrm>
          <a:prstGeom prst="rect">
            <a:avLst/>
          </a:prstGeom>
        </p:spPr>
        <p:txBody>
          <a:bodyPr anchor="t" rtlCol="false" tIns="0" lIns="0" bIns="0" rIns="0">
            <a:spAutoFit/>
          </a:bodyPr>
          <a:lstStyle/>
          <a:p>
            <a:pPr algn="l">
              <a:lnSpc>
                <a:spcPts val="5739"/>
              </a:lnSpc>
              <a:spcBef>
                <a:spcPct val="0"/>
              </a:spcBef>
            </a:pPr>
            <a:r>
              <a:rPr lang="en-US" sz="4099">
                <a:solidFill>
                  <a:srgbClr val="48FCFA"/>
                </a:solidFill>
                <a:latin typeface="Bungee"/>
                <a:ea typeface="Bungee"/>
                <a:cs typeface="Bungee"/>
                <a:sym typeface="Bungee"/>
              </a:rPr>
              <a:t>03. ACCESS OTHER APPLICATIONS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C20"/>
        </a:solidFill>
      </p:bgPr>
    </p:bg>
    <p:spTree>
      <p:nvGrpSpPr>
        <p:cNvPr id="1" name=""/>
        <p:cNvGrpSpPr/>
        <p:nvPr/>
      </p:nvGrpSpPr>
      <p:grpSpPr>
        <a:xfrm>
          <a:off x="0" y="0"/>
          <a:ext cx="0" cy="0"/>
          <a:chOff x="0" y="0"/>
          <a:chExt cx="0" cy="0"/>
        </a:xfrm>
      </p:grpSpPr>
      <p:grpSp>
        <p:nvGrpSpPr>
          <p:cNvPr name="Group 2" id="2"/>
          <p:cNvGrpSpPr/>
          <p:nvPr/>
        </p:nvGrpSpPr>
        <p:grpSpPr>
          <a:xfrm rot="0">
            <a:off x="12412413" y="0"/>
            <a:ext cx="5875587" cy="10287000"/>
            <a:chOff x="0" y="0"/>
            <a:chExt cx="7834116" cy="13716000"/>
          </a:xfrm>
        </p:grpSpPr>
        <p:pic>
          <p:nvPicPr>
            <p:cNvPr name="Picture 3" id="3"/>
            <p:cNvPicPr>
              <a:picLocks noChangeAspect="true"/>
            </p:cNvPicPr>
            <p:nvPr/>
          </p:nvPicPr>
          <p:blipFill>
            <a:blip r:embed="rId2"/>
            <a:srcRect l="4590" t="0" r="57331" b="0"/>
            <a:stretch>
              <a:fillRect/>
            </a:stretch>
          </p:blipFill>
          <p:spPr>
            <a:xfrm flipH="false" flipV="false">
              <a:off x="0" y="0"/>
              <a:ext cx="7834116" cy="13716000"/>
            </a:xfrm>
            <a:prstGeom prst="rect">
              <a:avLst/>
            </a:prstGeom>
          </p:spPr>
        </p:pic>
      </p:grpSp>
      <p:grpSp>
        <p:nvGrpSpPr>
          <p:cNvPr name="Group 4" id="4"/>
          <p:cNvGrpSpPr/>
          <p:nvPr/>
        </p:nvGrpSpPr>
        <p:grpSpPr>
          <a:xfrm rot="0">
            <a:off x="12062728" y="0"/>
            <a:ext cx="524663" cy="10287000"/>
            <a:chOff x="0" y="0"/>
            <a:chExt cx="138183" cy="2709333"/>
          </a:xfrm>
        </p:grpSpPr>
        <p:sp>
          <p:nvSpPr>
            <p:cNvPr name="Freeform 5" id="5"/>
            <p:cNvSpPr/>
            <p:nvPr/>
          </p:nvSpPr>
          <p:spPr>
            <a:xfrm flipH="false" flipV="false" rot="0">
              <a:off x="0" y="0"/>
              <a:ext cx="138183" cy="2709333"/>
            </a:xfrm>
            <a:custGeom>
              <a:avLst/>
              <a:gdLst/>
              <a:ahLst/>
              <a:cxnLst/>
              <a:rect r="r" b="b" t="t" l="l"/>
              <a:pathLst>
                <a:path h="2709333" w="138183">
                  <a:moveTo>
                    <a:pt x="0" y="0"/>
                  </a:moveTo>
                  <a:lnTo>
                    <a:pt x="138183" y="0"/>
                  </a:lnTo>
                  <a:lnTo>
                    <a:pt x="138183" y="2709333"/>
                  </a:lnTo>
                  <a:lnTo>
                    <a:pt x="0" y="2709333"/>
                  </a:lnTo>
                  <a:close/>
                </a:path>
              </a:pathLst>
            </a:custGeom>
            <a:solidFill>
              <a:srgbClr val="004AAD"/>
            </a:solidFill>
          </p:spPr>
        </p:sp>
        <p:sp>
          <p:nvSpPr>
            <p:cNvPr name="TextBox 6" id="6"/>
            <p:cNvSpPr txBox="true"/>
            <p:nvPr/>
          </p:nvSpPr>
          <p:spPr>
            <a:xfrm>
              <a:off x="0" y="-38100"/>
              <a:ext cx="138183" cy="274743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true" flipV="true" rot="0">
            <a:off x="0" y="0"/>
            <a:ext cx="3756255" cy="4419785"/>
          </a:xfrm>
          <a:custGeom>
            <a:avLst/>
            <a:gdLst/>
            <a:ahLst/>
            <a:cxnLst/>
            <a:rect r="r" b="b" t="t" l="l"/>
            <a:pathLst>
              <a:path h="4419785" w="3756255">
                <a:moveTo>
                  <a:pt x="3756255" y="4419785"/>
                </a:moveTo>
                <a:lnTo>
                  <a:pt x="0" y="4419785"/>
                </a:lnTo>
                <a:lnTo>
                  <a:pt x="0" y="0"/>
                </a:lnTo>
                <a:lnTo>
                  <a:pt x="3756255" y="0"/>
                </a:lnTo>
                <a:lnTo>
                  <a:pt x="3756255" y="4419785"/>
                </a:lnTo>
                <a:close/>
              </a:path>
            </a:pathLst>
          </a:custGeom>
          <a:blipFill>
            <a:blip r:embed="rId3">
              <a:alphaModFix amt="27000"/>
            </a:blip>
            <a:stretch>
              <a:fillRect l="0" t="0" r="0" b="0"/>
            </a:stretch>
          </a:blipFill>
        </p:spPr>
      </p:sp>
      <p:sp>
        <p:nvSpPr>
          <p:cNvPr name="TextBox 8" id="8"/>
          <p:cNvSpPr txBox="true"/>
          <p:nvPr/>
        </p:nvSpPr>
        <p:spPr>
          <a:xfrm rot="0">
            <a:off x="179558" y="277813"/>
            <a:ext cx="11710196" cy="1244600"/>
          </a:xfrm>
          <a:prstGeom prst="rect">
            <a:avLst/>
          </a:prstGeom>
        </p:spPr>
        <p:txBody>
          <a:bodyPr anchor="t" rtlCol="false" tIns="0" lIns="0" bIns="0" rIns="0">
            <a:spAutoFit/>
          </a:bodyPr>
          <a:lstStyle/>
          <a:p>
            <a:pPr algn="l">
              <a:lnSpc>
                <a:spcPts val="9100"/>
              </a:lnSpc>
            </a:pPr>
            <a:r>
              <a:rPr lang="en-US" sz="6500">
                <a:solidFill>
                  <a:srgbClr val="48FCFA"/>
                </a:solidFill>
                <a:latin typeface="Bungee"/>
                <a:ea typeface="Bungee"/>
                <a:cs typeface="Bungee"/>
                <a:sym typeface="Bungee"/>
              </a:rPr>
              <a:t>modules and functions</a:t>
            </a:r>
          </a:p>
        </p:txBody>
      </p:sp>
      <p:sp>
        <p:nvSpPr>
          <p:cNvPr name="Freeform 9" id="9"/>
          <p:cNvSpPr/>
          <p:nvPr/>
        </p:nvSpPr>
        <p:spPr>
          <a:xfrm flipH="true" flipV="true" rot="0">
            <a:off x="0" y="7529711"/>
            <a:ext cx="3756255" cy="4419785"/>
          </a:xfrm>
          <a:custGeom>
            <a:avLst/>
            <a:gdLst/>
            <a:ahLst/>
            <a:cxnLst/>
            <a:rect r="r" b="b" t="t" l="l"/>
            <a:pathLst>
              <a:path h="4419785" w="3756255">
                <a:moveTo>
                  <a:pt x="3756255" y="4419785"/>
                </a:moveTo>
                <a:lnTo>
                  <a:pt x="0" y="4419785"/>
                </a:lnTo>
                <a:lnTo>
                  <a:pt x="0" y="0"/>
                </a:lnTo>
                <a:lnTo>
                  <a:pt x="3756255" y="0"/>
                </a:lnTo>
                <a:lnTo>
                  <a:pt x="3756255" y="4419785"/>
                </a:lnTo>
                <a:close/>
              </a:path>
            </a:pathLst>
          </a:custGeom>
          <a:blipFill>
            <a:blip r:embed="rId3">
              <a:alphaModFix amt="27000"/>
            </a:blip>
            <a:stretch>
              <a:fillRect l="0" t="0" r="0" b="0"/>
            </a:stretch>
          </a:blipFill>
        </p:spPr>
      </p:sp>
      <p:sp>
        <p:nvSpPr>
          <p:cNvPr name="Freeform 10" id="10"/>
          <p:cNvSpPr/>
          <p:nvPr/>
        </p:nvSpPr>
        <p:spPr>
          <a:xfrm flipH="false" flipV="false" rot="5400000">
            <a:off x="-4427666" y="4175811"/>
            <a:ext cx="10912732" cy="2170100"/>
          </a:xfrm>
          <a:custGeom>
            <a:avLst/>
            <a:gdLst/>
            <a:ahLst/>
            <a:cxnLst/>
            <a:rect r="r" b="b" t="t" l="l"/>
            <a:pathLst>
              <a:path h="2170100" w="10912732">
                <a:moveTo>
                  <a:pt x="0" y="0"/>
                </a:moveTo>
                <a:lnTo>
                  <a:pt x="10912732" y="0"/>
                </a:lnTo>
                <a:lnTo>
                  <a:pt x="10912732" y="2170099"/>
                </a:lnTo>
                <a:lnTo>
                  <a:pt x="0" y="2170099"/>
                </a:lnTo>
                <a:lnTo>
                  <a:pt x="0" y="0"/>
                </a:lnTo>
                <a:close/>
              </a:path>
            </a:pathLst>
          </a:custGeom>
          <a:blipFill>
            <a:blip r:embed="rId4"/>
            <a:stretch>
              <a:fillRect l="0" t="-21344" r="0" b="-21344"/>
            </a:stretch>
          </a:blipFill>
        </p:spPr>
      </p:sp>
      <p:sp>
        <p:nvSpPr>
          <p:cNvPr name="TextBox 11" id="11"/>
          <p:cNvSpPr txBox="true"/>
          <p:nvPr/>
        </p:nvSpPr>
        <p:spPr>
          <a:xfrm rot="0">
            <a:off x="778485" y="2905649"/>
            <a:ext cx="4612294" cy="5124189"/>
          </a:xfrm>
          <a:prstGeom prst="rect">
            <a:avLst/>
          </a:prstGeom>
        </p:spPr>
        <p:txBody>
          <a:bodyPr anchor="t" rtlCol="false" tIns="0" lIns="0" bIns="0" rIns="0">
            <a:spAutoFit/>
          </a:bodyPr>
          <a:lstStyle/>
          <a:p>
            <a:pPr algn="just">
              <a:lnSpc>
                <a:spcPts val="6836"/>
              </a:lnSpc>
            </a:pPr>
            <a:r>
              <a:rPr lang="en-US" sz="3695">
                <a:solidFill>
                  <a:srgbClr val="48FCFA"/>
                </a:solidFill>
                <a:latin typeface="Canva Sans"/>
                <a:ea typeface="Canva Sans"/>
                <a:cs typeface="Canva Sans"/>
                <a:sym typeface="Canva Sans"/>
              </a:rPr>
              <a:t>tkinter</a:t>
            </a:r>
          </a:p>
          <a:p>
            <a:pPr algn="just">
              <a:lnSpc>
                <a:spcPts val="6836"/>
              </a:lnSpc>
            </a:pPr>
            <a:r>
              <a:rPr lang="en-US" sz="3695">
                <a:solidFill>
                  <a:srgbClr val="48FCFA"/>
                </a:solidFill>
                <a:latin typeface="Canva Sans"/>
                <a:ea typeface="Canva Sans"/>
                <a:cs typeface="Canva Sans"/>
                <a:sym typeface="Canva Sans"/>
              </a:rPr>
              <a:t>pillow</a:t>
            </a:r>
          </a:p>
          <a:p>
            <a:pPr algn="just">
              <a:lnSpc>
                <a:spcPts val="6836"/>
              </a:lnSpc>
            </a:pPr>
            <a:r>
              <a:rPr lang="en-US" sz="3695">
                <a:solidFill>
                  <a:srgbClr val="48FCFA"/>
                </a:solidFill>
                <a:latin typeface="Canva Sans"/>
                <a:ea typeface="Canva Sans"/>
                <a:cs typeface="Canva Sans"/>
                <a:sym typeface="Canva Sans"/>
              </a:rPr>
              <a:t>pyttsx3</a:t>
            </a:r>
          </a:p>
          <a:p>
            <a:pPr algn="just">
              <a:lnSpc>
                <a:spcPts val="6836"/>
              </a:lnSpc>
            </a:pPr>
            <a:r>
              <a:rPr lang="en-US" sz="3695">
                <a:solidFill>
                  <a:srgbClr val="48FCFA"/>
                </a:solidFill>
                <a:latin typeface="Canva Sans"/>
                <a:ea typeface="Canva Sans"/>
                <a:cs typeface="Canva Sans"/>
                <a:sym typeface="Canva Sans"/>
              </a:rPr>
              <a:t>SpeechRecognition</a:t>
            </a:r>
          </a:p>
          <a:p>
            <a:pPr algn="just">
              <a:lnSpc>
                <a:spcPts val="6836"/>
              </a:lnSpc>
            </a:pPr>
            <a:r>
              <a:rPr lang="en-US" sz="3695">
                <a:solidFill>
                  <a:srgbClr val="48FCFA"/>
                </a:solidFill>
                <a:latin typeface="Canva Sans"/>
                <a:ea typeface="Canva Sans"/>
                <a:cs typeface="Canva Sans"/>
                <a:sym typeface="Canva Sans"/>
              </a:rPr>
              <a:t>threading</a:t>
            </a:r>
          </a:p>
          <a:p>
            <a:pPr algn="just">
              <a:lnSpc>
                <a:spcPts val="6836"/>
              </a:lnSpc>
            </a:pPr>
            <a:r>
              <a:rPr lang="en-US" sz="3695">
                <a:solidFill>
                  <a:srgbClr val="48FCFA"/>
                </a:solidFill>
                <a:latin typeface="Canva Sans"/>
                <a:ea typeface="Canva Sans"/>
                <a:cs typeface="Canva Sans"/>
                <a:sym typeface="Canva Sans"/>
              </a:rPr>
              <a:t>time</a:t>
            </a:r>
          </a:p>
        </p:txBody>
      </p:sp>
      <p:sp>
        <p:nvSpPr>
          <p:cNvPr name="TextBox 12" id="12"/>
          <p:cNvSpPr txBox="true"/>
          <p:nvPr/>
        </p:nvSpPr>
        <p:spPr>
          <a:xfrm rot="0">
            <a:off x="434175" y="1732804"/>
            <a:ext cx="3359150" cy="991870"/>
          </a:xfrm>
          <a:prstGeom prst="rect">
            <a:avLst/>
          </a:prstGeom>
        </p:spPr>
        <p:txBody>
          <a:bodyPr anchor="t" rtlCol="false" tIns="0" lIns="0" bIns="0" rIns="0">
            <a:spAutoFit/>
          </a:bodyPr>
          <a:lstStyle/>
          <a:p>
            <a:pPr algn="ctr">
              <a:lnSpc>
                <a:spcPts val="7279"/>
              </a:lnSpc>
            </a:pPr>
            <a:r>
              <a:rPr lang="en-US" sz="5199">
                <a:solidFill>
                  <a:srgbClr val="48FCFA"/>
                </a:solidFill>
                <a:latin typeface="Bungee"/>
                <a:ea typeface="Bungee"/>
                <a:cs typeface="Bungee"/>
                <a:sym typeface="Bungee"/>
              </a:rPr>
              <a:t>Modules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DAGOvm2VlmU</dc:identifier>
  <dcterms:modified xsi:type="dcterms:W3CDTF">2011-08-01T06:04:30Z</dcterms:modified>
  <cp:revision>1</cp:revision>
  <dc:title>JARVIS</dc:title>
</cp:coreProperties>
</file>